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embeddings/oleObject1.bin" ContentType="application/vnd.openxmlformats-officedocument.oleObject"/>
  <Override PartName="/ppt/notesSlides/notesSlide6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653" r:id="rId2"/>
    <p:sldId id="582" r:id="rId3"/>
    <p:sldId id="584" r:id="rId4"/>
    <p:sldId id="606" r:id="rId5"/>
    <p:sldId id="607" r:id="rId6"/>
    <p:sldId id="635" r:id="rId7"/>
    <p:sldId id="608" r:id="rId8"/>
    <p:sldId id="588" r:id="rId9"/>
    <p:sldId id="610" r:id="rId10"/>
    <p:sldId id="641" r:id="rId11"/>
    <p:sldId id="642" r:id="rId12"/>
    <p:sldId id="643" r:id="rId13"/>
    <p:sldId id="618" r:id="rId14"/>
    <p:sldId id="620" r:id="rId15"/>
    <p:sldId id="621" r:id="rId16"/>
    <p:sldId id="611" r:id="rId17"/>
    <p:sldId id="622" r:id="rId18"/>
    <p:sldId id="631" r:id="rId19"/>
    <p:sldId id="624" r:id="rId20"/>
    <p:sldId id="625" r:id="rId21"/>
    <p:sldId id="632" r:id="rId22"/>
    <p:sldId id="634" r:id="rId23"/>
    <p:sldId id="648" r:id="rId24"/>
    <p:sldId id="638" r:id="rId25"/>
    <p:sldId id="639" r:id="rId26"/>
    <p:sldId id="640" r:id="rId27"/>
    <p:sldId id="655" r:id="rId28"/>
    <p:sldId id="656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810FF"/>
    <a:srgbClr val="FF2FF9"/>
    <a:srgbClr val="FFFFFF"/>
    <a:srgbClr val="00F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4" autoAdjust="0"/>
    <p:restoredTop sz="94660"/>
  </p:normalViewPr>
  <p:slideViewPr>
    <p:cSldViewPr snapToObjects="1">
      <p:cViewPr varScale="1">
        <p:scale>
          <a:sx n="75" d="100"/>
          <a:sy n="75" d="100"/>
        </p:scale>
        <p:origin x="-1608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41" d="100"/>
          <a:sy n="41" d="100"/>
        </p:scale>
        <p:origin x="-147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image" Target="../media/image8.emf"/><Relationship Id="rId2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0236CCB-5388-4B4A-A5F6-DC1BBF9197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290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11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key is </a:t>
            </a:r>
            <a:r>
              <a:rPr lang="en-US" dirty="0" smtClean="0"/>
              <a:t>getting the proper mix of HIM, and cooler</a:t>
            </a:r>
            <a:r>
              <a:rPr lang="en-US" baseline="0" dirty="0" smtClean="0"/>
              <a:t> </a:t>
            </a:r>
            <a:r>
              <a:rPr lang="en-US" dirty="0" smtClean="0"/>
              <a:t>WNM, and getting the hot gas to mix in turbulent interfaces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2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73500B-C031-8A4D-88EB-7572169A1A9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73500B-C031-8A4D-88EB-7572169A1A9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this is a TE, steady</a:t>
            </a:r>
            <a:r>
              <a:rPr lang="en-US" baseline="0" dirty="0" smtClean="0"/>
              <a:t> state picture. Is it at all relevant in light of the dynamic</a:t>
            </a:r>
          </a:p>
          <a:p>
            <a:r>
              <a:rPr lang="en-US" baseline="0" dirty="0" smtClean="0"/>
              <a:t>and turbulent nature of the ISM?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9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</a:t>
            </a:r>
            <a:r>
              <a:rPr lang="en-US" baseline="0" dirty="0" smtClean="0"/>
              <a:t> look to see if there is thermally unstable gas in the WNM. If there is a lot of unstable gas</a:t>
            </a:r>
          </a:p>
          <a:p>
            <a:r>
              <a:rPr lang="en-US" baseline="0" dirty="0" smtClean="0"/>
              <a:t>Then this picture doesn’t really apply.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21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 mechanism that regulates the</a:t>
            </a:r>
            <a:r>
              <a:rPr lang="en-US" baseline="0" dirty="0" smtClean="0"/>
              <a:t> </a:t>
            </a:r>
            <a:r>
              <a:rPr lang="en-US" dirty="0" smtClean="0"/>
              <a:t> thermal</a:t>
            </a:r>
            <a:r>
              <a:rPr lang="en-US" baseline="0" dirty="0" smtClean="0"/>
              <a:t> </a:t>
            </a:r>
            <a:r>
              <a:rPr lang="en-US" dirty="0" smtClean="0"/>
              <a:t>pressure to</a:t>
            </a:r>
            <a:r>
              <a:rPr lang="en-US" baseline="0" dirty="0" smtClean="0"/>
              <a:t> keep it </a:t>
            </a:r>
            <a:r>
              <a:rPr lang="en-US" dirty="0" smtClean="0"/>
              <a:t>within the 2phase regime.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41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267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73500B-C031-8A4D-88EB-7572169A1A9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[CII] versus 24 um.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236CCB-5388-4B4A-A5F6-DC1BBF9197AE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80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FE8355-1FFC-B44D-8FDB-2242A1151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FDFAD-23FA-604D-B767-38F2DBB852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E1A366-F0FF-9E4D-8159-B38B4D5DD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745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C6291-4CF0-0249-BF04-C1549B182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6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D8661-CA6C-D44B-AE7B-54792D0730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6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C674BD-A2D5-CC4F-89F8-872800386C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5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2BA7B0-1409-F449-BA26-1269FD5F0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70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C58810-4229-9A4A-9ACC-4237686AFF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5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29B6A-B620-8940-A974-A5F0C5244E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65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A2028-DA2D-2A46-ABB4-4937F31DB9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9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0AE029-5828-AC47-BC0A-325F1B976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7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9E83E-D0B7-B844-99B3-53105B60E7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2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cs typeface="+mn-cs"/>
              </a:defRPr>
            </a:lvl1pPr>
          </a:lstStyle>
          <a:p>
            <a:pPr>
              <a:defRPr/>
            </a:pPr>
            <a:fld id="{F7D7D370-E114-AB49-A580-8EB9B2FB1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Relationship Id="rId3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5" Type="http://schemas.openxmlformats.org/officeDocument/2006/relationships/image" Target="../media/image34.jpeg"/><Relationship Id="rId6" Type="http://schemas.openxmlformats.org/officeDocument/2006/relationships/oleObject" Target="../embeddings/oleObject6.bin"/><Relationship Id="rId7" Type="http://schemas.openxmlformats.org/officeDocument/2006/relationships/image" Target="../media/image30.e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jpeg"/><Relationship Id="rId3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oleObject" Target="../embeddings/oleObject1.bin"/><Relationship Id="rId5" Type="http://schemas.openxmlformats.org/officeDocument/2006/relationships/image" Target="../media/image5.emf"/><Relationship Id="rId6" Type="http://schemas.openxmlformats.org/officeDocument/2006/relationships/image" Target="../media/image7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image" Target="../media/image12.jpg"/><Relationship Id="rId5" Type="http://schemas.openxmlformats.org/officeDocument/2006/relationships/oleObject" Target="../embeddings/oleObject2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8" descr="mottefig1r.jpg                                                 0020FFA0Macintosh HD                   7C263110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1788"/>
            <a:ext cx="8145463" cy="622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3200" b="1" dirty="0" smtClean="0">
                <a:cs typeface="+mj-cs"/>
              </a:rPr>
              <a:t>Observational and Theoretical Review</a:t>
            </a:r>
            <a:br>
              <a:rPr lang="en-US" sz="3200" b="1" dirty="0" smtClean="0">
                <a:cs typeface="+mj-cs"/>
              </a:rPr>
            </a:br>
            <a:r>
              <a:rPr lang="en-US" sz="3200" b="1" dirty="0" smtClean="0">
                <a:cs typeface="+mj-cs"/>
              </a:rPr>
              <a:t>of the Multiphase ISM</a:t>
            </a:r>
            <a:endParaRPr lang="en-US" sz="2400" dirty="0" smtClean="0">
              <a:cs typeface="+mj-cs"/>
            </a:endParaRPr>
          </a:p>
        </p:txBody>
      </p:sp>
      <p:sp>
        <p:nvSpPr>
          <p:cNvPr id="172063" name="Text Box 31"/>
          <p:cNvSpPr txBox="1">
            <a:spLocks noChangeArrowheads="1"/>
          </p:cNvSpPr>
          <p:nvPr/>
        </p:nvSpPr>
        <p:spPr bwMode="auto">
          <a:xfrm>
            <a:off x="6689725" y="5700713"/>
            <a:ext cx="16287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b="1">
                <a:cs typeface="+mn-cs"/>
              </a:rPr>
              <a:t>Motte et al. 2010</a:t>
            </a:r>
          </a:p>
          <a:p>
            <a:pPr>
              <a:defRPr/>
            </a:pPr>
            <a:r>
              <a:rPr lang="en-US" sz="1600" b="1">
                <a:cs typeface="+mn-cs"/>
              </a:rPr>
              <a:t>Rosette</a:t>
            </a: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auto">
          <a:xfrm>
            <a:off x="1066800" y="1600200"/>
            <a:ext cx="7110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cs typeface="+mn-cs"/>
              </a:rPr>
              <a:t>So, it works in Practice…but does it work in Theory?</a:t>
            </a:r>
          </a:p>
        </p:txBody>
      </p:sp>
      <p:sp>
        <p:nvSpPr>
          <p:cNvPr id="6" name="Rectangle 1029"/>
          <p:cNvSpPr>
            <a:spLocks noChangeArrowheads="1"/>
          </p:cNvSpPr>
          <p:nvPr/>
        </p:nvSpPr>
        <p:spPr bwMode="auto">
          <a:xfrm>
            <a:off x="2336800" y="2286000"/>
            <a:ext cx="4681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chemeClr val="tx2"/>
                </a:solidFill>
                <a:cs typeface="+mn-cs"/>
              </a:rPr>
              <a:t>So, it works in Theory</a:t>
            </a:r>
            <a:r>
              <a:rPr lang="en-US" sz="2400" b="1" dirty="0">
                <a:solidFill>
                  <a:schemeClr val="bg2"/>
                </a:solidFill>
                <a:cs typeface="+mn-cs"/>
              </a:rPr>
              <a:t>….so</a:t>
            </a:r>
            <a:r>
              <a:rPr lang="en-US" sz="2400" b="1" dirty="0">
                <a:solidFill>
                  <a:schemeClr val="tx2"/>
                </a:solidFill>
                <a:cs typeface="+mn-cs"/>
              </a:rPr>
              <a:t> What?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71600" y="2819400"/>
            <a:ext cx="4273851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1)Galactic Diffuse Phases</a:t>
            </a:r>
          </a:p>
          <a:p>
            <a:endParaRPr lang="en-US" sz="2800" b="1" dirty="0"/>
          </a:p>
          <a:p>
            <a:r>
              <a:rPr lang="en-US" sz="2800" b="1" dirty="0" smtClean="0"/>
              <a:t>2)Dark CO Gas</a:t>
            </a:r>
          </a:p>
          <a:p>
            <a:endParaRPr lang="en-US" sz="2800" b="1" dirty="0"/>
          </a:p>
          <a:p>
            <a:r>
              <a:rPr lang="en-US" sz="2800" b="1" dirty="0" smtClean="0"/>
              <a:t>3)Decomposition of Phases </a:t>
            </a:r>
          </a:p>
          <a:p>
            <a:endParaRPr lang="en-US" sz="2800" b="1" dirty="0"/>
          </a:p>
          <a:p>
            <a:r>
              <a:rPr lang="en-US" sz="2800" b="1" dirty="0" smtClean="0"/>
              <a:t>4)Miscellaneous Phases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4152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81" name="Text Box 13"/>
          <p:cNvSpPr txBox="1">
            <a:spLocks noChangeArrowheads="1"/>
          </p:cNvSpPr>
          <p:nvPr/>
        </p:nvSpPr>
        <p:spPr bwMode="auto">
          <a:xfrm>
            <a:off x="5105400" y="228600"/>
            <a:ext cx="285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Dark Molecular Gas</a:t>
            </a:r>
          </a:p>
        </p:txBody>
      </p:sp>
      <p:sp>
        <p:nvSpPr>
          <p:cNvPr id="237582" name="Text Box 14"/>
          <p:cNvSpPr txBox="1">
            <a:spLocks noChangeArrowheads="1"/>
          </p:cNvSpPr>
          <p:nvPr/>
        </p:nvSpPr>
        <p:spPr bwMode="auto">
          <a:xfrm>
            <a:off x="5638800" y="685800"/>
            <a:ext cx="21066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C</a:t>
            </a:r>
            <a:r>
              <a:rPr lang="en-US" sz="2000" b="1" baseline="30000" dirty="0">
                <a:cs typeface="+mn-cs"/>
              </a:rPr>
              <a:t>+</a:t>
            </a:r>
            <a:r>
              <a:rPr lang="en-US" sz="2000" b="1" dirty="0">
                <a:cs typeface="+mn-cs"/>
              </a:rPr>
              <a:t>/H</a:t>
            </a:r>
            <a:r>
              <a:rPr lang="en-US" sz="2000" b="1" baseline="-25000" dirty="0">
                <a:cs typeface="+mn-cs"/>
              </a:rPr>
              <a:t>2</a:t>
            </a:r>
            <a:r>
              <a:rPr lang="en-US" sz="2000" b="1" dirty="0">
                <a:cs typeface="+mn-cs"/>
              </a:rPr>
              <a:t>  but no CO</a:t>
            </a:r>
          </a:p>
        </p:txBody>
      </p:sp>
      <p:sp>
        <p:nvSpPr>
          <p:cNvPr id="34819" name="TextBox 4"/>
          <p:cNvSpPr txBox="1">
            <a:spLocks noChangeArrowheads="1"/>
          </p:cNvSpPr>
          <p:nvPr/>
        </p:nvSpPr>
        <p:spPr bwMode="auto">
          <a:xfrm>
            <a:off x="1143000" y="228600"/>
            <a:ext cx="2917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Molecular Hydrogen</a:t>
            </a:r>
          </a:p>
        </p:txBody>
      </p:sp>
      <p:pic>
        <p:nvPicPr>
          <p:cNvPr id="34820" name="Picture 3" descr="DSC006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9" y="798514"/>
            <a:ext cx="2610589" cy="173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304800" y="2724150"/>
            <a:ext cx="336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err="1">
                <a:cs typeface="+mn-cs"/>
              </a:rPr>
              <a:t>Ntot</a:t>
            </a:r>
            <a:r>
              <a:rPr lang="en-US" sz="2000" b="1" dirty="0">
                <a:cs typeface="+mn-cs"/>
              </a:rPr>
              <a:t>  -  N</a:t>
            </a:r>
            <a:r>
              <a:rPr lang="en-US" sz="2000" b="1" baseline="-25000" dirty="0">
                <a:cs typeface="+mn-cs"/>
              </a:rPr>
              <a:t>HI</a:t>
            </a:r>
            <a:r>
              <a:rPr lang="en-US" sz="2000" b="1" dirty="0">
                <a:cs typeface="+mn-cs"/>
              </a:rPr>
              <a:t>   - N</a:t>
            </a:r>
            <a:r>
              <a:rPr lang="en-US" sz="2000" b="1" baseline="-25000" dirty="0">
                <a:cs typeface="+mn-cs"/>
              </a:rPr>
              <a:t>CO </a:t>
            </a:r>
            <a:r>
              <a:rPr lang="en-US" sz="2000" b="1" dirty="0">
                <a:cs typeface="+mn-cs"/>
              </a:rPr>
              <a:t>= </a:t>
            </a:r>
            <a:r>
              <a:rPr lang="en-US" sz="2000" b="1" dirty="0" err="1" smtClean="0">
                <a:cs typeface="+mn-cs"/>
              </a:rPr>
              <a:t>N</a:t>
            </a:r>
            <a:r>
              <a:rPr lang="en-US" sz="2000" b="1" baseline="-25000" dirty="0" err="1" smtClean="0">
                <a:cs typeface="+mn-cs"/>
              </a:rPr>
              <a:t>Dark</a:t>
            </a:r>
            <a:r>
              <a:rPr lang="en-US" sz="2000" b="1" baseline="-25000" dirty="0" smtClean="0">
                <a:cs typeface="+mn-cs"/>
              </a:rPr>
              <a:t> </a:t>
            </a:r>
            <a:r>
              <a:rPr lang="en-US" sz="2000" b="1" baseline="-25000" dirty="0">
                <a:cs typeface="+mn-cs"/>
              </a:rPr>
              <a:t>Gas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14325" y="3200400"/>
            <a:ext cx="33432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IRAS 100 </a:t>
            </a:r>
            <a:r>
              <a:rPr lang="en-US" sz="2000" b="1" dirty="0">
                <a:latin typeface="Symbol" charset="0"/>
                <a:cs typeface="+mn-cs"/>
              </a:rPr>
              <a:t>m</a:t>
            </a:r>
            <a:r>
              <a:rPr lang="en-US" sz="2000" b="1" dirty="0">
                <a:cs typeface="+mn-cs"/>
              </a:rPr>
              <a:t>m          30%  DG</a:t>
            </a:r>
          </a:p>
          <a:p>
            <a:pPr>
              <a:defRPr/>
            </a:pPr>
            <a:r>
              <a:rPr lang="en-US" sz="2000" b="1" dirty="0"/>
              <a:t>Planck IR                50%  DG</a:t>
            </a:r>
            <a:endParaRPr lang="en-US" sz="2000" b="1" dirty="0"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04800" y="4038600"/>
            <a:ext cx="35099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EGRET  </a:t>
            </a:r>
            <a:r>
              <a:rPr lang="en-US" sz="2000" b="1" dirty="0">
                <a:latin typeface="Symbol" charset="0"/>
                <a:cs typeface="+mn-cs"/>
              </a:rPr>
              <a:t>g</a:t>
            </a:r>
            <a:r>
              <a:rPr lang="en-US" sz="2000" b="1" dirty="0">
                <a:cs typeface="+mn-cs"/>
              </a:rPr>
              <a:t>  rays     30% DG</a:t>
            </a: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304800" y="4460875"/>
            <a:ext cx="4511675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Fermi  </a:t>
            </a:r>
            <a:r>
              <a:rPr lang="en-US" sz="2000" b="1" dirty="0">
                <a:latin typeface="Symbol" charset="0"/>
                <a:cs typeface="+mn-cs"/>
              </a:rPr>
              <a:t>g</a:t>
            </a:r>
            <a:r>
              <a:rPr lang="en-US" sz="2000" b="1" dirty="0">
                <a:cs typeface="+mn-cs"/>
              </a:rPr>
              <a:t>  rays          50% DG</a:t>
            </a:r>
          </a:p>
          <a:p>
            <a:pPr>
              <a:defRPr/>
            </a:pPr>
            <a:endParaRPr lang="en-US" sz="2000" b="1" dirty="0">
              <a:cs typeface="+mn-cs"/>
            </a:endParaRPr>
          </a:p>
          <a:p>
            <a:pPr>
              <a:defRPr/>
            </a:pPr>
            <a:r>
              <a:rPr lang="en-US" sz="2000" b="1" dirty="0">
                <a:cs typeface="+mn-cs"/>
              </a:rPr>
              <a:t>Extinction  (2MASS) 43-71% DG</a:t>
            </a:r>
          </a:p>
          <a:p>
            <a:pPr>
              <a:defRPr/>
            </a:pPr>
            <a:endParaRPr lang="en-US" sz="2000" b="1" dirty="0">
              <a:cs typeface="+mn-cs"/>
            </a:endParaRPr>
          </a:p>
          <a:p>
            <a:pPr>
              <a:defRPr/>
            </a:pPr>
            <a:r>
              <a:rPr lang="en-US" sz="2000" b="1" dirty="0"/>
              <a:t>Herschel Got C</a:t>
            </a:r>
            <a:r>
              <a:rPr lang="en-US" sz="2000" b="1" baseline="30000" dirty="0"/>
              <a:t>+          </a:t>
            </a:r>
            <a:r>
              <a:rPr lang="en-US" sz="2000" b="1" dirty="0"/>
              <a:t>30%  DG</a:t>
            </a:r>
          </a:p>
          <a:p>
            <a:pPr>
              <a:defRPr/>
            </a:pPr>
            <a:endParaRPr lang="en-US" sz="2000" b="1" dirty="0">
              <a:cs typeface="+mn-cs"/>
            </a:endParaRPr>
          </a:p>
        </p:txBody>
      </p:sp>
      <p:pic>
        <p:nvPicPr>
          <p:cNvPr id="10" name="Picture 2" descr="307_1292_F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631" y="1143000"/>
            <a:ext cx="366316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307_1292_F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106" y="3858768"/>
            <a:ext cx="3602694" cy="2542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876800" y="6369050"/>
            <a:ext cx="3810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 err="1">
                <a:cs typeface="+mn-cs"/>
              </a:rPr>
              <a:t>Grenier</a:t>
            </a:r>
            <a:r>
              <a:rPr lang="en-US" b="1" dirty="0">
                <a:cs typeface="+mn-cs"/>
              </a:rPr>
              <a:t> et al. 2005, Science, 307, 1292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4636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wolfirefig6.jpg                                                001DC311Macintosh HD                   7C263110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5" y="350520"/>
            <a:ext cx="4252435" cy="246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606" name="Text Box 6"/>
          <p:cNvSpPr txBox="1">
            <a:spLocks noChangeArrowheads="1"/>
          </p:cNvSpPr>
          <p:nvPr/>
        </p:nvSpPr>
        <p:spPr bwMode="auto">
          <a:xfrm>
            <a:off x="584200" y="2819400"/>
            <a:ext cx="3343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/>
              <a:t>Wolfire, </a:t>
            </a:r>
            <a:r>
              <a:rPr lang="en-US" b="1" dirty="0" err="1"/>
              <a:t>Hollenbach</a:t>
            </a:r>
            <a:r>
              <a:rPr lang="en-US" b="1" dirty="0"/>
              <a:t>, &amp; McKee 2010</a:t>
            </a:r>
          </a:p>
        </p:txBody>
      </p:sp>
      <p:sp>
        <p:nvSpPr>
          <p:cNvPr id="281607" name="Text Box 7"/>
          <p:cNvSpPr txBox="1">
            <a:spLocks noChangeArrowheads="1"/>
          </p:cNvSpPr>
          <p:nvPr/>
        </p:nvSpPr>
        <p:spPr bwMode="auto">
          <a:xfrm>
            <a:off x="3482975" y="1828800"/>
            <a:ext cx="5556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  <a:latin typeface="Symbol" charset="0"/>
              </a:rPr>
              <a:t>D</a:t>
            </a:r>
            <a:r>
              <a:rPr lang="en-US">
                <a:solidFill>
                  <a:schemeClr val="hlink"/>
                </a:solidFill>
              </a:rPr>
              <a:t>A</a:t>
            </a:r>
            <a:r>
              <a:rPr lang="en-US" baseline="-25000">
                <a:solidFill>
                  <a:schemeClr val="hlink"/>
                </a:solidFill>
              </a:rPr>
              <a:t>V</a:t>
            </a:r>
            <a:endParaRPr lang="en-US">
              <a:solidFill>
                <a:schemeClr val="hlink"/>
              </a:solidFill>
            </a:endParaRPr>
          </a:p>
        </p:txBody>
      </p:sp>
      <p:pic>
        <p:nvPicPr>
          <p:cNvPr id="36868" name="Picture 8" descr="wolfirefig9.jpg                                                001DC311Macintosh HD                   7C263110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05200"/>
            <a:ext cx="4313238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609" name="Text Box 9"/>
          <p:cNvSpPr txBox="1">
            <a:spLocks noChangeArrowheads="1"/>
          </p:cNvSpPr>
          <p:nvPr/>
        </p:nvSpPr>
        <p:spPr bwMode="auto">
          <a:xfrm>
            <a:off x="4029075" y="2438400"/>
            <a:ext cx="466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A</a:t>
            </a:r>
            <a:r>
              <a:rPr lang="en-US" baseline="-25000">
                <a:solidFill>
                  <a:schemeClr val="hlink"/>
                </a:solidFill>
              </a:rPr>
              <a:t>V </a:t>
            </a:r>
            <a:endParaRPr lang="en-US"/>
          </a:p>
        </p:txBody>
      </p:sp>
      <p:sp>
        <p:nvSpPr>
          <p:cNvPr id="281610" name="Text Box 10"/>
          <p:cNvSpPr txBox="1">
            <a:spLocks noChangeArrowheads="1"/>
          </p:cNvSpPr>
          <p:nvPr/>
        </p:nvSpPr>
        <p:spPr bwMode="auto">
          <a:xfrm>
            <a:off x="4038600" y="2330450"/>
            <a:ext cx="3190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hlink"/>
                </a:solidFill>
              </a:rPr>
              <a:t>--</a:t>
            </a:r>
            <a:endParaRPr lang="en-US"/>
          </a:p>
        </p:txBody>
      </p:sp>
      <p:sp>
        <p:nvSpPr>
          <p:cNvPr id="281611" name="Text Box 11"/>
          <p:cNvSpPr txBox="1">
            <a:spLocks noChangeArrowheads="1"/>
          </p:cNvSpPr>
          <p:nvPr/>
        </p:nvSpPr>
        <p:spPr bwMode="auto">
          <a:xfrm>
            <a:off x="1031875" y="5029200"/>
            <a:ext cx="1819275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bg2"/>
                </a:solidFill>
              </a:rPr>
              <a:t>Grenier</a:t>
            </a:r>
            <a:r>
              <a:rPr lang="en-US" b="1" dirty="0">
                <a:solidFill>
                  <a:schemeClr val="bg2"/>
                </a:solidFill>
              </a:rPr>
              <a:t> et al. 2005</a:t>
            </a:r>
          </a:p>
          <a:p>
            <a:pPr>
              <a:defRPr/>
            </a:pPr>
            <a:r>
              <a:rPr lang="en-US" b="1" dirty="0" smtClean="0">
                <a:solidFill>
                  <a:schemeClr val="bg2"/>
                </a:solidFill>
              </a:rPr>
              <a:t>Pineda </a:t>
            </a:r>
            <a:r>
              <a:rPr lang="en-US" b="1" dirty="0">
                <a:solidFill>
                  <a:schemeClr val="bg2"/>
                </a:solidFill>
              </a:rPr>
              <a:t>et al.  </a:t>
            </a:r>
            <a:r>
              <a:rPr lang="en-US" b="1" dirty="0" smtClean="0">
                <a:solidFill>
                  <a:schemeClr val="bg2"/>
                </a:solidFill>
              </a:rPr>
              <a:t>2013</a:t>
            </a:r>
            <a:endParaRPr lang="en-US" b="1" dirty="0"/>
          </a:p>
        </p:txBody>
      </p:sp>
      <p:sp>
        <p:nvSpPr>
          <p:cNvPr id="281612" name="Text Box 12"/>
          <p:cNvSpPr txBox="1">
            <a:spLocks noChangeArrowheads="1"/>
          </p:cNvSpPr>
          <p:nvPr/>
        </p:nvSpPr>
        <p:spPr bwMode="auto">
          <a:xfrm>
            <a:off x="1041400" y="3733800"/>
            <a:ext cx="112553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Dark</a:t>
            </a: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Gas</a:t>
            </a: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Fraction</a:t>
            </a:r>
            <a:endParaRPr lang="en-US" sz="2000" b="1" dirty="0"/>
          </a:p>
        </p:txBody>
      </p:sp>
      <p:pic>
        <p:nvPicPr>
          <p:cNvPr id="36873" name="Picture 13" descr="wolfirefig10.jpg                                               001DC311Macintosh HD                   7C263110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90913"/>
            <a:ext cx="3921125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614" name="Text Box 14"/>
          <p:cNvSpPr txBox="1">
            <a:spLocks noChangeArrowheads="1"/>
          </p:cNvSpPr>
          <p:nvPr/>
        </p:nvSpPr>
        <p:spPr bwMode="auto">
          <a:xfrm>
            <a:off x="5638800" y="4051300"/>
            <a:ext cx="112553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Dark</a:t>
            </a: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Gas</a:t>
            </a:r>
          </a:p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</a:rPr>
              <a:t>Fraction</a:t>
            </a:r>
            <a:endParaRPr lang="en-US" sz="2000" b="1" dirty="0"/>
          </a:p>
        </p:txBody>
      </p:sp>
      <p:pic>
        <p:nvPicPr>
          <p:cNvPr id="36875" name="Picture 15" descr="wolfireeq10.jpg                                                001DC311Macintosh HD                   7C263110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55875"/>
            <a:ext cx="223202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1616" name="Text Box 16"/>
          <p:cNvSpPr txBox="1">
            <a:spLocks noChangeArrowheads="1"/>
          </p:cNvSpPr>
          <p:nvPr/>
        </p:nvSpPr>
        <p:spPr bwMode="auto">
          <a:xfrm>
            <a:off x="5029200" y="2667000"/>
            <a:ext cx="4540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</a:rPr>
              <a:t>f</a:t>
            </a:r>
            <a:r>
              <a:rPr lang="en-US" baseline="-25000">
                <a:solidFill>
                  <a:schemeClr val="bg2"/>
                </a:solidFill>
              </a:rPr>
              <a:t>DG</a:t>
            </a:r>
            <a:endParaRPr lang="en-US"/>
          </a:p>
        </p:txBody>
      </p:sp>
      <p:pic>
        <p:nvPicPr>
          <p:cNvPr id="36877" name="Picture 17" descr="wolfireavbar.jpg                                               001DC311Macintosh HD                   7C263110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590800"/>
            <a:ext cx="12192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154612" y="609600"/>
            <a:ext cx="363854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 </a:t>
            </a:r>
            <a:r>
              <a:rPr lang="en-US" sz="1800" b="1" dirty="0" err="1"/>
              <a:t>Tielens</a:t>
            </a:r>
            <a:r>
              <a:rPr lang="en-US" sz="1800" b="1" dirty="0"/>
              <a:t> &amp; </a:t>
            </a:r>
            <a:r>
              <a:rPr lang="en-US" sz="1800" b="1" dirty="0" err="1"/>
              <a:t>Hollenbach</a:t>
            </a:r>
            <a:r>
              <a:rPr lang="en-US" sz="1800" b="1" dirty="0"/>
              <a:t> 1985</a:t>
            </a:r>
          </a:p>
          <a:p>
            <a:pPr>
              <a:defRPr/>
            </a:pPr>
            <a:r>
              <a:rPr lang="en-US" sz="1800" b="1" dirty="0"/>
              <a:t> van </a:t>
            </a:r>
            <a:r>
              <a:rPr lang="en-US" sz="1800" b="1" dirty="0" err="1"/>
              <a:t>Dishoeck</a:t>
            </a:r>
            <a:r>
              <a:rPr lang="en-US" sz="1800" b="1" dirty="0"/>
              <a:t> &amp; Black 1988</a:t>
            </a:r>
          </a:p>
          <a:p>
            <a:pPr>
              <a:defRPr/>
            </a:pPr>
            <a:r>
              <a:rPr lang="en-US" sz="1800" b="1" dirty="0"/>
              <a:t> </a:t>
            </a:r>
            <a:r>
              <a:rPr lang="en-US" sz="1800" b="1" dirty="0" smtClean="0"/>
              <a:t>Madden  et al. 1997  </a:t>
            </a:r>
          </a:p>
          <a:p>
            <a:pPr>
              <a:defRPr/>
            </a:pPr>
            <a:r>
              <a:rPr lang="en-US" sz="1800" b="1" dirty="0"/>
              <a:t> </a:t>
            </a:r>
            <a:r>
              <a:rPr lang="en-US" sz="1800" b="1" dirty="0" smtClean="0"/>
              <a:t>     (IC 10   80%  </a:t>
            </a:r>
            <a:r>
              <a:rPr lang="en-US" sz="1800" b="1" dirty="0"/>
              <a:t>PDR with C</a:t>
            </a:r>
            <a:r>
              <a:rPr lang="en-US" sz="1800" b="1" baseline="30000" dirty="0"/>
              <a:t>+</a:t>
            </a:r>
            <a:r>
              <a:rPr lang="en-US" sz="1800" b="1" dirty="0"/>
              <a:t>/</a:t>
            </a:r>
            <a:r>
              <a:rPr lang="en-US" sz="1800" b="1" dirty="0" smtClean="0"/>
              <a:t>H</a:t>
            </a:r>
            <a:r>
              <a:rPr lang="en-US" sz="1800" b="1" baseline="-25000" dirty="0" smtClean="0"/>
              <a:t>2</a:t>
            </a:r>
            <a:r>
              <a:rPr lang="en-US" sz="1800" b="1" dirty="0" smtClean="0"/>
              <a:t>)</a:t>
            </a:r>
            <a:endParaRPr lang="en-US" sz="1800" b="1" baseline="-25000" dirty="0"/>
          </a:p>
          <a:p>
            <a:pPr>
              <a:defRPr/>
            </a:pP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771009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5" name="Text Box 7"/>
          <p:cNvSpPr txBox="1">
            <a:spLocks noChangeArrowheads="1"/>
          </p:cNvSpPr>
          <p:nvPr/>
        </p:nvSpPr>
        <p:spPr bwMode="auto">
          <a:xfrm>
            <a:off x="5038725" y="1730375"/>
            <a:ext cx="33432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IRAS 100 </a:t>
            </a:r>
            <a:r>
              <a:rPr lang="en-US" sz="2000" b="1" dirty="0">
                <a:latin typeface="Symbol" charset="0"/>
                <a:cs typeface="+mn-cs"/>
              </a:rPr>
              <a:t>m</a:t>
            </a:r>
            <a:r>
              <a:rPr lang="en-US" sz="2000" b="1" dirty="0">
                <a:cs typeface="+mn-cs"/>
              </a:rPr>
              <a:t>m          30%  DG</a:t>
            </a:r>
          </a:p>
          <a:p>
            <a:pPr>
              <a:defRPr/>
            </a:pPr>
            <a:r>
              <a:rPr lang="en-US" sz="2000" b="1" dirty="0"/>
              <a:t>Planck IR                50%  DG</a:t>
            </a:r>
            <a:endParaRPr lang="en-US" sz="2000" b="1" dirty="0">
              <a:cs typeface="+mn-cs"/>
            </a:endParaRPr>
          </a:p>
        </p:txBody>
      </p:sp>
      <p:sp>
        <p:nvSpPr>
          <p:cNvPr id="237578" name="Rectangle 10"/>
          <p:cNvSpPr>
            <a:spLocks noChangeArrowheads="1"/>
          </p:cNvSpPr>
          <p:nvPr/>
        </p:nvSpPr>
        <p:spPr bwMode="auto">
          <a:xfrm>
            <a:off x="5024437" y="2495550"/>
            <a:ext cx="35099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EGRET  </a:t>
            </a:r>
            <a:r>
              <a:rPr lang="en-US" sz="2000" b="1" dirty="0">
                <a:latin typeface="Symbol" charset="0"/>
                <a:cs typeface="+mn-cs"/>
              </a:rPr>
              <a:t>g</a:t>
            </a:r>
            <a:r>
              <a:rPr lang="en-US" sz="2000" b="1" dirty="0">
                <a:cs typeface="+mn-cs"/>
              </a:rPr>
              <a:t>  rays     30% </a:t>
            </a:r>
            <a:r>
              <a:rPr lang="en-US" sz="2000" b="1" dirty="0" smtClean="0">
                <a:cs typeface="+mn-cs"/>
              </a:rPr>
              <a:t>DG </a:t>
            </a:r>
            <a:endParaRPr lang="en-US" sz="2000" b="1" dirty="0">
              <a:cs typeface="+mn-cs"/>
            </a:endParaRPr>
          </a:p>
        </p:txBody>
      </p:sp>
      <p:sp>
        <p:nvSpPr>
          <p:cNvPr id="237581" name="Text Box 13"/>
          <p:cNvSpPr txBox="1">
            <a:spLocks noChangeArrowheads="1"/>
          </p:cNvSpPr>
          <p:nvPr/>
        </p:nvSpPr>
        <p:spPr bwMode="auto">
          <a:xfrm>
            <a:off x="5105400" y="228600"/>
            <a:ext cx="285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Dark Molecular Gas</a:t>
            </a:r>
          </a:p>
        </p:txBody>
      </p:sp>
      <p:sp>
        <p:nvSpPr>
          <p:cNvPr id="237582" name="Text Box 14"/>
          <p:cNvSpPr txBox="1">
            <a:spLocks noChangeArrowheads="1"/>
          </p:cNvSpPr>
          <p:nvPr/>
        </p:nvSpPr>
        <p:spPr bwMode="auto">
          <a:xfrm>
            <a:off x="5638800" y="685800"/>
            <a:ext cx="21066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C</a:t>
            </a:r>
            <a:r>
              <a:rPr lang="en-US" sz="2000" b="1" baseline="30000" dirty="0">
                <a:cs typeface="+mn-cs"/>
              </a:rPr>
              <a:t>+</a:t>
            </a:r>
            <a:r>
              <a:rPr lang="en-US" sz="2000" b="1" dirty="0">
                <a:cs typeface="+mn-cs"/>
              </a:rPr>
              <a:t>/H</a:t>
            </a:r>
            <a:r>
              <a:rPr lang="en-US" sz="2000" b="1" baseline="-25000" dirty="0">
                <a:cs typeface="+mn-cs"/>
              </a:rPr>
              <a:t>2</a:t>
            </a:r>
            <a:r>
              <a:rPr lang="en-US" sz="2000" b="1" dirty="0">
                <a:cs typeface="+mn-cs"/>
              </a:rPr>
              <a:t>  but no CO</a:t>
            </a:r>
          </a:p>
        </p:txBody>
      </p:sp>
      <p:sp>
        <p:nvSpPr>
          <p:cNvPr id="237583" name="Rectangle 15"/>
          <p:cNvSpPr>
            <a:spLocks noChangeArrowheads="1"/>
          </p:cNvSpPr>
          <p:nvPr/>
        </p:nvSpPr>
        <p:spPr bwMode="auto">
          <a:xfrm>
            <a:off x="5029200" y="2860675"/>
            <a:ext cx="4511675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Fermi  </a:t>
            </a:r>
            <a:r>
              <a:rPr lang="en-US" sz="2000" b="1" dirty="0">
                <a:latin typeface="Symbol" charset="0"/>
                <a:cs typeface="+mn-cs"/>
              </a:rPr>
              <a:t>g</a:t>
            </a:r>
            <a:r>
              <a:rPr lang="en-US" sz="2000" b="1" dirty="0">
                <a:cs typeface="+mn-cs"/>
              </a:rPr>
              <a:t>  rays          50% DG</a:t>
            </a:r>
          </a:p>
          <a:p>
            <a:pPr>
              <a:defRPr/>
            </a:pPr>
            <a:endParaRPr lang="en-US" sz="2000" b="1" dirty="0">
              <a:cs typeface="+mn-cs"/>
            </a:endParaRPr>
          </a:p>
          <a:p>
            <a:pPr>
              <a:defRPr/>
            </a:pPr>
            <a:r>
              <a:rPr lang="en-US" sz="2000" b="1" dirty="0">
                <a:cs typeface="+mn-cs"/>
              </a:rPr>
              <a:t>Extinction  (2MASS) 43-71% DG</a:t>
            </a:r>
          </a:p>
          <a:p>
            <a:pPr>
              <a:defRPr/>
            </a:pPr>
            <a:endParaRPr lang="en-US" sz="2000" b="1" dirty="0">
              <a:cs typeface="+mn-cs"/>
            </a:endParaRPr>
          </a:p>
          <a:p>
            <a:pPr>
              <a:defRPr/>
            </a:pPr>
            <a:r>
              <a:rPr lang="en-US" sz="2000" b="1" dirty="0"/>
              <a:t>Herschel Got C</a:t>
            </a:r>
            <a:r>
              <a:rPr lang="en-US" sz="2000" b="1" baseline="30000" dirty="0"/>
              <a:t>+          </a:t>
            </a:r>
            <a:r>
              <a:rPr lang="en-US" sz="2000" b="1" dirty="0"/>
              <a:t>30%  DG</a:t>
            </a:r>
          </a:p>
          <a:p>
            <a:pPr>
              <a:defRPr/>
            </a:pPr>
            <a:endParaRPr lang="en-US" sz="2000" b="1" dirty="0">
              <a:cs typeface="+mn-cs"/>
            </a:endParaRPr>
          </a:p>
        </p:txBody>
      </p:sp>
      <p:pic>
        <p:nvPicPr>
          <p:cNvPr id="37898" name="Picture 2" descr="Braun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508375"/>
            <a:ext cx="2935287" cy="304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 bwMode="auto">
          <a:xfrm>
            <a:off x="6248400" y="228600"/>
            <a:ext cx="609600" cy="5334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 flipH="1">
            <a:off x="6281738" y="173038"/>
            <a:ext cx="609600" cy="595312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37901" name="Picture 8" descr="Braunfig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258763"/>
            <a:ext cx="2913062" cy="30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2" name="TextBox 1"/>
          <p:cNvSpPr txBox="1">
            <a:spLocks noChangeArrowheads="1"/>
          </p:cNvSpPr>
          <p:nvPr/>
        </p:nvSpPr>
        <p:spPr bwMode="auto">
          <a:xfrm>
            <a:off x="1981200" y="304800"/>
            <a:ext cx="1490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2"/>
                </a:solidFill>
              </a:rPr>
              <a:t>Braun et al. 2009</a:t>
            </a:r>
          </a:p>
        </p:txBody>
      </p:sp>
      <p:sp>
        <p:nvSpPr>
          <p:cNvPr id="37903" name="TextBox 2"/>
          <p:cNvSpPr txBox="1">
            <a:spLocks noChangeArrowheads="1"/>
          </p:cNvSpPr>
          <p:nvPr/>
        </p:nvSpPr>
        <p:spPr bwMode="auto">
          <a:xfrm>
            <a:off x="1419225" y="2667000"/>
            <a:ext cx="14001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>
                <a:solidFill>
                  <a:schemeClr val="bg2"/>
                </a:solidFill>
              </a:rPr>
              <a:t>Assumed thin</a:t>
            </a:r>
          </a:p>
        </p:txBody>
      </p:sp>
      <p:sp>
        <p:nvSpPr>
          <p:cNvPr id="37904" name="TextBox 3"/>
          <p:cNvSpPr txBox="1">
            <a:spLocks noChangeArrowheads="1"/>
          </p:cNvSpPr>
          <p:nvPr/>
        </p:nvSpPr>
        <p:spPr bwMode="auto">
          <a:xfrm>
            <a:off x="1447800" y="5638800"/>
            <a:ext cx="13795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2"/>
                </a:solidFill>
              </a:rPr>
              <a:t>Corrected for </a:t>
            </a:r>
          </a:p>
          <a:p>
            <a:r>
              <a:rPr lang="en-US" b="1">
                <a:solidFill>
                  <a:schemeClr val="bg2"/>
                </a:solidFill>
              </a:rPr>
              <a:t>optical depth</a:t>
            </a:r>
          </a:p>
        </p:txBody>
      </p:sp>
      <p:sp>
        <p:nvSpPr>
          <p:cNvPr id="37905" name="TextBox 1"/>
          <p:cNvSpPr txBox="1">
            <a:spLocks noChangeArrowheads="1"/>
          </p:cNvSpPr>
          <p:nvPr/>
        </p:nvSpPr>
        <p:spPr bwMode="auto">
          <a:xfrm>
            <a:off x="2097088" y="3581400"/>
            <a:ext cx="15351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2"/>
                </a:solidFill>
              </a:rPr>
              <a:t>10 x HI column</a:t>
            </a:r>
          </a:p>
        </p:txBody>
      </p:sp>
      <p:sp>
        <p:nvSpPr>
          <p:cNvPr id="37906" name="TextBox 1"/>
          <p:cNvSpPr txBox="1">
            <a:spLocks noChangeArrowheads="1"/>
          </p:cNvSpPr>
          <p:nvPr/>
        </p:nvSpPr>
        <p:spPr bwMode="auto">
          <a:xfrm>
            <a:off x="7924800" y="223838"/>
            <a:ext cx="3381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20" name="Text Box 6"/>
          <p:cNvSpPr txBox="1">
            <a:spLocks noChangeArrowheads="1"/>
          </p:cNvSpPr>
          <p:nvPr/>
        </p:nvSpPr>
        <p:spPr bwMode="auto">
          <a:xfrm>
            <a:off x="5013325" y="1123950"/>
            <a:ext cx="33686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 err="1">
                <a:cs typeface="+mn-cs"/>
              </a:rPr>
              <a:t>Ntot</a:t>
            </a:r>
            <a:r>
              <a:rPr lang="en-US" sz="2000" b="1" dirty="0">
                <a:cs typeface="+mn-cs"/>
              </a:rPr>
              <a:t>  -  N</a:t>
            </a:r>
            <a:r>
              <a:rPr lang="en-US" sz="2000" b="1" baseline="-25000" dirty="0">
                <a:cs typeface="+mn-cs"/>
              </a:rPr>
              <a:t>HI</a:t>
            </a:r>
            <a:r>
              <a:rPr lang="en-US" sz="2000" b="1" dirty="0">
                <a:cs typeface="+mn-cs"/>
              </a:rPr>
              <a:t>   - N</a:t>
            </a:r>
            <a:r>
              <a:rPr lang="en-US" sz="2000" b="1" baseline="-25000" dirty="0">
                <a:cs typeface="+mn-cs"/>
              </a:rPr>
              <a:t>CO </a:t>
            </a:r>
            <a:r>
              <a:rPr lang="en-US" sz="2000" b="1" dirty="0">
                <a:cs typeface="+mn-cs"/>
              </a:rPr>
              <a:t>= N</a:t>
            </a:r>
            <a:r>
              <a:rPr lang="en-US" sz="2000" b="1" baseline="-25000" dirty="0">
                <a:cs typeface="+mn-cs"/>
              </a:rPr>
              <a:t> Dark Gas</a:t>
            </a:r>
          </a:p>
        </p:txBody>
      </p:sp>
      <p:sp>
        <p:nvSpPr>
          <p:cNvPr id="17" name="TextBox 2"/>
          <p:cNvSpPr txBox="1">
            <a:spLocks noChangeArrowheads="1"/>
          </p:cNvSpPr>
          <p:nvPr/>
        </p:nvSpPr>
        <p:spPr bwMode="auto">
          <a:xfrm>
            <a:off x="2257425" y="500062"/>
            <a:ext cx="583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chemeClr val="bg2"/>
                </a:solidFill>
              </a:rPr>
              <a:t>M31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18" name="TextBox 2"/>
          <p:cNvSpPr txBox="1">
            <a:spLocks noChangeArrowheads="1"/>
          </p:cNvSpPr>
          <p:nvPr/>
        </p:nvSpPr>
        <p:spPr bwMode="auto">
          <a:xfrm>
            <a:off x="2409825" y="3776246"/>
            <a:ext cx="5835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 smtClean="0">
                <a:solidFill>
                  <a:schemeClr val="bg2"/>
                </a:solidFill>
              </a:rPr>
              <a:t>M31</a:t>
            </a:r>
            <a:endParaRPr lang="en-US" b="1" dirty="0">
              <a:solidFill>
                <a:schemeClr val="bg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0" y="4495800"/>
            <a:ext cx="533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Hydro Models: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FUV penetration: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Glover &amp; Mac Low 2011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Distribution of densities:  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Glover &amp; Mac Low  2007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Time dependence: Clark et al 2012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8638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AutoShape 2"/>
          <p:cNvSpPr>
            <a:spLocks noChangeArrowheads="1"/>
          </p:cNvSpPr>
          <p:nvPr/>
        </p:nvSpPr>
        <p:spPr bwMode="auto">
          <a:xfrm>
            <a:off x="457200" y="533400"/>
            <a:ext cx="2743200" cy="2057400"/>
          </a:xfrm>
          <a:prstGeom prst="cloudCallout">
            <a:avLst>
              <a:gd name="adj1" fmla="val -27370"/>
              <a:gd name="adj2" fmla="val -2901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990600" y="1022350"/>
            <a:ext cx="167481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 Warm  H 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T = 8000 K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n = 0.3 cm</a:t>
            </a:r>
            <a:r>
              <a:rPr lang="en-US" sz="2400" baseline="30000" dirty="0">
                <a:cs typeface="+mn-cs"/>
              </a:rPr>
              <a:t>-3</a:t>
            </a:r>
            <a:endParaRPr lang="en-US" sz="2400" dirty="0">
              <a:cs typeface="+mn-cs"/>
            </a:endParaRPr>
          </a:p>
        </p:txBody>
      </p:sp>
      <p:sp>
        <p:nvSpPr>
          <p:cNvPr id="207876" name="AutoShape 4"/>
          <p:cNvSpPr>
            <a:spLocks noChangeArrowheads="1"/>
          </p:cNvSpPr>
          <p:nvPr/>
        </p:nvSpPr>
        <p:spPr bwMode="auto">
          <a:xfrm>
            <a:off x="5638800" y="3308350"/>
            <a:ext cx="2590800" cy="1644650"/>
          </a:xfrm>
          <a:prstGeom prst="cloudCallout">
            <a:avLst>
              <a:gd name="adj1" fmla="val -43074"/>
              <a:gd name="adj2" fmla="val -134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>
              <a:cs typeface="+mn-cs"/>
            </a:endParaRP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6096000" y="3536950"/>
            <a:ext cx="16335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Cold  H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T = </a:t>
            </a:r>
            <a:r>
              <a:rPr lang="en-US" sz="2400" b="1" dirty="0" smtClean="0">
                <a:cs typeface="+mn-cs"/>
              </a:rPr>
              <a:t>80 </a:t>
            </a:r>
            <a:r>
              <a:rPr lang="en-US" sz="2400" b="1" dirty="0">
                <a:cs typeface="+mn-cs"/>
              </a:rPr>
              <a:t>K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n = 30 cm</a:t>
            </a:r>
            <a:r>
              <a:rPr lang="en-US" sz="2400" b="1" baseline="30000" dirty="0">
                <a:cs typeface="+mn-cs"/>
              </a:rPr>
              <a:t>-3</a:t>
            </a:r>
            <a:endParaRPr lang="en-US" sz="2400" b="1" dirty="0">
              <a:cs typeface="+mn-cs"/>
            </a:endParaRPr>
          </a:p>
        </p:txBody>
      </p:sp>
      <p:sp>
        <p:nvSpPr>
          <p:cNvPr id="207878" name="AutoShape 6"/>
          <p:cNvSpPr>
            <a:spLocks noChangeArrowheads="1"/>
          </p:cNvSpPr>
          <p:nvPr/>
        </p:nvSpPr>
        <p:spPr bwMode="auto">
          <a:xfrm rot="10869228">
            <a:off x="609600" y="3405188"/>
            <a:ext cx="2362200" cy="2209800"/>
          </a:xfrm>
          <a:prstGeom prst="cloudCallout">
            <a:avLst>
              <a:gd name="adj1" fmla="val -37106"/>
              <a:gd name="adj2" fmla="val -3331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1143000" y="4130675"/>
            <a:ext cx="13906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Cold   H</a:t>
            </a:r>
            <a:r>
              <a:rPr lang="en-US" sz="2400" b="1" baseline="-25000" dirty="0">
                <a:cs typeface="+mn-cs"/>
              </a:rPr>
              <a:t>2</a:t>
            </a:r>
            <a:endParaRPr lang="en-US" sz="2400" b="1" dirty="0">
              <a:cs typeface="+mn-cs"/>
            </a:endParaRPr>
          </a:p>
          <a:p>
            <a:pPr>
              <a:defRPr/>
            </a:pPr>
            <a:r>
              <a:rPr lang="en-US" sz="2400" b="1" dirty="0">
                <a:cs typeface="+mn-cs"/>
              </a:rPr>
              <a:t>T = 10 K</a:t>
            </a:r>
          </a:p>
        </p:txBody>
      </p:sp>
      <p:sp>
        <p:nvSpPr>
          <p:cNvPr id="207880" name="AutoShape 8"/>
          <p:cNvSpPr>
            <a:spLocks noChangeAspect="1" noChangeArrowheads="1"/>
          </p:cNvSpPr>
          <p:nvPr/>
        </p:nvSpPr>
        <p:spPr bwMode="auto">
          <a:xfrm>
            <a:off x="3886200" y="3832225"/>
            <a:ext cx="457200" cy="434975"/>
          </a:xfrm>
          <a:prstGeom prst="star5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000">
              <a:cs typeface="+mn-cs"/>
            </a:endParaRPr>
          </a:p>
        </p:txBody>
      </p:sp>
      <p:sp>
        <p:nvSpPr>
          <p:cNvPr id="207881" name="AutoShape 9"/>
          <p:cNvSpPr>
            <a:spLocks noChangeAspect="1" noChangeArrowheads="1"/>
          </p:cNvSpPr>
          <p:nvPr/>
        </p:nvSpPr>
        <p:spPr bwMode="auto">
          <a:xfrm>
            <a:off x="3733800" y="4343400"/>
            <a:ext cx="457200" cy="434975"/>
          </a:xfrm>
          <a:prstGeom prst="star5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000">
              <a:cs typeface="+mn-cs"/>
            </a:endParaRPr>
          </a:p>
        </p:txBody>
      </p:sp>
      <p:sp>
        <p:nvSpPr>
          <p:cNvPr id="207882" name="Freeform 10"/>
          <p:cNvSpPr>
            <a:spLocks/>
          </p:cNvSpPr>
          <p:nvPr/>
        </p:nvSpPr>
        <p:spPr bwMode="auto">
          <a:xfrm>
            <a:off x="27432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3" name="Freeform 11"/>
          <p:cNvSpPr>
            <a:spLocks/>
          </p:cNvSpPr>
          <p:nvPr/>
        </p:nvSpPr>
        <p:spPr bwMode="auto">
          <a:xfrm>
            <a:off x="2590800" y="34290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4" name="Freeform 12"/>
          <p:cNvSpPr>
            <a:spLocks/>
          </p:cNvSpPr>
          <p:nvPr/>
        </p:nvSpPr>
        <p:spPr bwMode="auto">
          <a:xfrm>
            <a:off x="26670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5" name="Freeform 13"/>
          <p:cNvSpPr>
            <a:spLocks/>
          </p:cNvSpPr>
          <p:nvPr/>
        </p:nvSpPr>
        <p:spPr bwMode="auto">
          <a:xfrm>
            <a:off x="25146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91" name="Text Box 19"/>
          <p:cNvSpPr txBox="1">
            <a:spLocks noChangeArrowheads="1"/>
          </p:cNvSpPr>
          <p:nvPr/>
        </p:nvSpPr>
        <p:spPr bwMode="auto">
          <a:xfrm>
            <a:off x="4073525" y="3519488"/>
            <a:ext cx="9556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cs typeface="+mn-cs"/>
              </a:rPr>
              <a:t>OB star</a:t>
            </a:r>
          </a:p>
        </p:txBody>
      </p:sp>
      <p:sp>
        <p:nvSpPr>
          <p:cNvPr id="207894" name="Text Box 22"/>
          <p:cNvSpPr txBox="1">
            <a:spLocks noChangeArrowheads="1"/>
          </p:cNvSpPr>
          <p:nvPr/>
        </p:nvSpPr>
        <p:spPr bwMode="auto">
          <a:xfrm>
            <a:off x="4395788" y="3946525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 </a:t>
            </a:r>
          </a:p>
        </p:txBody>
      </p:sp>
      <p:sp>
        <p:nvSpPr>
          <p:cNvPr id="207895" name="Text Box 23"/>
          <p:cNvSpPr txBox="1">
            <a:spLocks noChangeArrowheads="1"/>
          </p:cNvSpPr>
          <p:nvPr/>
        </p:nvSpPr>
        <p:spPr bwMode="auto">
          <a:xfrm>
            <a:off x="3481388" y="3657600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 </a:t>
            </a:r>
          </a:p>
        </p:txBody>
      </p:sp>
      <p:sp>
        <p:nvSpPr>
          <p:cNvPr id="207896" name="Text Box 24"/>
          <p:cNvSpPr txBox="1">
            <a:spLocks noChangeArrowheads="1"/>
          </p:cNvSpPr>
          <p:nvPr/>
        </p:nvSpPr>
        <p:spPr bwMode="auto">
          <a:xfrm>
            <a:off x="3328988" y="4572000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</a:t>
            </a:r>
            <a:r>
              <a:rPr lang="en-US" sz="2000" baseline="30000" dirty="0">
                <a:cs typeface="+mn-cs"/>
              </a:rPr>
              <a:t> </a:t>
            </a:r>
          </a:p>
        </p:txBody>
      </p:sp>
      <p:sp>
        <p:nvSpPr>
          <p:cNvPr id="18452" name="TextBox 1"/>
          <p:cNvSpPr txBox="1">
            <a:spLocks noChangeArrowheads="1"/>
          </p:cNvSpPr>
          <p:nvPr/>
        </p:nvSpPr>
        <p:spPr bwMode="auto">
          <a:xfrm>
            <a:off x="7086600" y="3352800"/>
            <a:ext cx="919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CNM</a:t>
            </a:r>
          </a:p>
        </p:txBody>
      </p:sp>
      <p:sp>
        <p:nvSpPr>
          <p:cNvPr id="18453" name="TextBox 2"/>
          <p:cNvSpPr txBox="1">
            <a:spLocks noChangeArrowheads="1"/>
          </p:cNvSpPr>
          <p:nvPr/>
        </p:nvSpPr>
        <p:spPr bwMode="auto">
          <a:xfrm>
            <a:off x="1981200" y="742950"/>
            <a:ext cx="10180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WNM</a:t>
            </a:r>
          </a:p>
        </p:txBody>
      </p:sp>
      <p:sp>
        <p:nvSpPr>
          <p:cNvPr id="18454" name="TextBox 1"/>
          <p:cNvSpPr txBox="1">
            <a:spLocks noChangeArrowheads="1"/>
          </p:cNvSpPr>
          <p:nvPr/>
        </p:nvSpPr>
        <p:spPr bwMode="auto">
          <a:xfrm>
            <a:off x="6511925" y="4953000"/>
            <a:ext cx="1260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r ~ few pc</a:t>
            </a:r>
          </a:p>
        </p:txBody>
      </p:sp>
      <p:sp>
        <p:nvSpPr>
          <p:cNvPr id="18455" name="TextBox 2"/>
          <p:cNvSpPr txBox="1">
            <a:spLocks noChangeArrowheads="1"/>
          </p:cNvSpPr>
          <p:nvPr/>
        </p:nvSpPr>
        <p:spPr bwMode="auto">
          <a:xfrm>
            <a:off x="304800" y="3105150"/>
            <a:ext cx="1231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r ~ 10s pc</a:t>
            </a:r>
          </a:p>
        </p:txBody>
      </p:sp>
      <p:sp>
        <p:nvSpPr>
          <p:cNvPr id="18456" name="TextBox 3"/>
          <p:cNvSpPr txBox="1">
            <a:spLocks noChangeArrowheads="1"/>
          </p:cNvSpPr>
          <p:nvPr/>
        </p:nvSpPr>
        <p:spPr bwMode="auto">
          <a:xfrm>
            <a:off x="222250" y="2362200"/>
            <a:ext cx="130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r~ 100s pc</a:t>
            </a:r>
          </a:p>
        </p:txBody>
      </p:sp>
      <p:sp>
        <p:nvSpPr>
          <p:cNvPr id="18457" name="TextBox 4"/>
          <p:cNvSpPr txBox="1">
            <a:spLocks noChangeArrowheads="1"/>
          </p:cNvSpPr>
          <p:nvPr/>
        </p:nvSpPr>
        <p:spPr bwMode="auto">
          <a:xfrm>
            <a:off x="2438400" y="2952750"/>
            <a:ext cx="9685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</a:t>
            </a:r>
            <a:r>
              <a:rPr lang="en-US" sz="2400" b="1" baseline="30000" dirty="0"/>
              <a:t>+</a:t>
            </a:r>
            <a:r>
              <a:rPr lang="en-US" sz="2400" b="1" dirty="0"/>
              <a:t>/HI</a:t>
            </a:r>
          </a:p>
        </p:txBody>
      </p:sp>
      <p:sp>
        <p:nvSpPr>
          <p:cNvPr id="18458" name="TextBox 5"/>
          <p:cNvSpPr txBox="1">
            <a:spLocks noChangeArrowheads="1"/>
          </p:cNvSpPr>
          <p:nvPr/>
        </p:nvSpPr>
        <p:spPr bwMode="auto">
          <a:xfrm>
            <a:off x="2895600" y="5445626"/>
            <a:ext cx="2686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</a:t>
            </a:r>
            <a:r>
              <a:rPr lang="en-US" sz="2400" b="1" baseline="30000" dirty="0"/>
              <a:t>+</a:t>
            </a:r>
            <a:r>
              <a:rPr lang="en-US" sz="2400" b="1" dirty="0"/>
              <a:t>/</a:t>
            </a:r>
            <a:r>
              <a:rPr lang="en-US" sz="2400" b="1" dirty="0" smtClean="0"/>
              <a:t>H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400" b="1" dirty="0" smtClean="0"/>
              <a:t>Dark”  CO </a:t>
            </a:r>
            <a:endParaRPr lang="en-US" sz="2400" b="1" dirty="0"/>
          </a:p>
        </p:txBody>
      </p:sp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4495800" y="1066800"/>
            <a:ext cx="3387725" cy="1644650"/>
          </a:xfrm>
          <a:prstGeom prst="cloudCallout">
            <a:avLst>
              <a:gd name="adj1" fmla="val -43074"/>
              <a:gd name="adj2" fmla="val -134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cs typeface="+mn-cs"/>
              </a:rPr>
              <a:t>Warm H</a:t>
            </a:r>
            <a:r>
              <a:rPr lang="en-US" sz="2400" baseline="30000" dirty="0">
                <a:cs typeface="+mn-cs"/>
              </a:rPr>
              <a:t>+</a:t>
            </a:r>
          </a:p>
          <a:p>
            <a:pPr algn="ctr">
              <a:defRPr/>
            </a:pPr>
            <a:r>
              <a:rPr lang="en-US" sz="2400" dirty="0">
                <a:cs typeface="+mn-cs"/>
              </a:rPr>
              <a:t> T = 8000 K</a:t>
            </a:r>
          </a:p>
          <a:p>
            <a:pPr algn="ctr"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400" dirty="0" smtClean="0">
                <a:cs typeface="+mn-cs"/>
              </a:rPr>
              <a:t>n</a:t>
            </a:r>
            <a:r>
              <a:rPr lang="en-US" sz="2400" baseline="-25000" dirty="0" smtClean="0">
                <a:cs typeface="+mn-cs"/>
              </a:rPr>
              <a:t>e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dirty="0">
                <a:cs typeface="+mn-cs"/>
              </a:rPr>
              <a:t>= 5 cm</a:t>
            </a:r>
            <a:r>
              <a:rPr lang="en-US" sz="2400" baseline="30000" dirty="0">
                <a:cs typeface="+mn-cs"/>
              </a:rPr>
              <a:t>-3</a:t>
            </a:r>
          </a:p>
        </p:txBody>
      </p:sp>
      <p:sp>
        <p:nvSpPr>
          <p:cNvPr id="18462" name="TextBox 13"/>
          <p:cNvSpPr txBox="1">
            <a:spLocks noChangeArrowheads="1"/>
          </p:cNvSpPr>
          <p:nvPr/>
        </p:nvSpPr>
        <p:spPr bwMode="auto">
          <a:xfrm>
            <a:off x="6684963" y="1295400"/>
            <a:ext cx="915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WIM </a:t>
            </a:r>
          </a:p>
        </p:txBody>
      </p:sp>
      <p:sp>
        <p:nvSpPr>
          <p:cNvPr id="18465" name="TextBox 18"/>
          <p:cNvSpPr txBox="1">
            <a:spLocks noChangeArrowheads="1"/>
          </p:cNvSpPr>
          <p:nvPr/>
        </p:nvSpPr>
        <p:spPr bwMode="auto">
          <a:xfrm>
            <a:off x="5562600" y="2724150"/>
            <a:ext cx="1552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r ~ 100s pc ?</a:t>
            </a:r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1362075" y="4937125"/>
            <a:ext cx="99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A</a:t>
            </a:r>
            <a:r>
              <a:rPr lang="en-US" sz="2400" b="1" baseline="-25000" dirty="0">
                <a:cs typeface="+mn-cs"/>
              </a:rPr>
              <a:t>v</a:t>
            </a:r>
            <a:r>
              <a:rPr lang="en-US" sz="2400" b="1" dirty="0">
                <a:cs typeface="+mn-cs"/>
              </a:rPr>
              <a:t> = 8</a:t>
            </a: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1390650" y="4572000"/>
            <a:ext cx="50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__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91298" y="224135"/>
            <a:ext cx="3433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Decomposition of Phases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586041" y="2797314"/>
            <a:ext cx="1595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[CII], [NII], </a:t>
            </a:r>
          </a:p>
          <a:p>
            <a:r>
              <a:rPr lang="en-US" sz="2000" b="1" dirty="0" smtClean="0"/>
              <a:t>S[III], O[III]</a:t>
            </a:r>
            <a:endParaRPr 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2590800"/>
            <a:ext cx="13387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[CII], [OI]</a:t>
            </a:r>
            <a:endParaRPr lang="en-US" sz="2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200400" y="5943600"/>
            <a:ext cx="2314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[CII],[OI], [CI], 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 </a:t>
            </a:r>
            <a:endParaRPr lang="en-US" sz="2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564213" y="5715000"/>
            <a:ext cx="56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CO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868" y="2895600"/>
            <a:ext cx="740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[CII]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858000" y="609600"/>
            <a:ext cx="1424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[CII], N[II]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683337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4" descr="fir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93775"/>
            <a:ext cx="32988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Picture 2" descr="cpweb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914400"/>
            <a:ext cx="32924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685800" y="228600"/>
            <a:ext cx="7696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                                      </a:t>
            </a:r>
            <a:r>
              <a:rPr lang="en-US" sz="2800" b="1" dirty="0"/>
              <a:t>PDR Emission</a:t>
            </a:r>
          </a:p>
        </p:txBody>
      </p:sp>
      <p:sp>
        <p:nvSpPr>
          <p:cNvPr id="218120" name="Text Box 8"/>
          <p:cNvSpPr txBox="1">
            <a:spLocks noChangeArrowheads="1"/>
          </p:cNvSpPr>
          <p:nvPr/>
        </p:nvSpPr>
        <p:spPr bwMode="auto">
          <a:xfrm>
            <a:off x="2438400" y="5548313"/>
            <a:ext cx="1460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Diffuse Gas </a:t>
            </a:r>
          </a:p>
        </p:txBody>
      </p:sp>
      <p:cxnSp>
        <p:nvCxnSpPr>
          <p:cNvPr id="218128" name="AutoShape 16"/>
          <p:cNvCxnSpPr>
            <a:cxnSpLocks noChangeShapeType="1"/>
          </p:cNvCxnSpPr>
          <p:nvPr/>
        </p:nvCxnSpPr>
        <p:spPr bwMode="auto">
          <a:xfrm>
            <a:off x="354013" y="27828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8129" name="AutoShape 17"/>
          <p:cNvCxnSpPr>
            <a:cxnSpLocks noChangeShapeType="1"/>
          </p:cNvCxnSpPr>
          <p:nvPr/>
        </p:nvCxnSpPr>
        <p:spPr bwMode="auto">
          <a:xfrm>
            <a:off x="354013" y="27828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8130" name="Line 18"/>
          <p:cNvSpPr>
            <a:spLocks noChangeShapeType="1"/>
          </p:cNvSpPr>
          <p:nvPr/>
        </p:nvSpPr>
        <p:spPr bwMode="auto">
          <a:xfrm flipH="1" flipV="1">
            <a:off x="1143000" y="4038600"/>
            <a:ext cx="1295400" cy="15240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8135" name="Text Box 23"/>
          <p:cNvSpPr txBox="1">
            <a:spLocks noChangeArrowheads="1"/>
          </p:cNvSpPr>
          <p:nvPr/>
        </p:nvSpPr>
        <p:spPr bwMode="auto">
          <a:xfrm>
            <a:off x="3651250" y="3048000"/>
            <a:ext cx="16446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Classic PDRs</a:t>
            </a:r>
          </a:p>
        </p:txBody>
      </p:sp>
      <p:sp>
        <p:nvSpPr>
          <p:cNvPr id="218136" name="Line 24"/>
          <p:cNvSpPr>
            <a:spLocks noChangeShapeType="1"/>
          </p:cNvSpPr>
          <p:nvPr/>
        </p:nvSpPr>
        <p:spPr bwMode="auto">
          <a:xfrm flipH="1" flipV="1">
            <a:off x="1905000" y="3079750"/>
            <a:ext cx="1746250" cy="15875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8137" name="Text Box 25"/>
          <p:cNvSpPr txBox="1">
            <a:spLocks noChangeArrowheads="1"/>
          </p:cNvSpPr>
          <p:nvPr/>
        </p:nvSpPr>
        <p:spPr bwMode="auto">
          <a:xfrm>
            <a:off x="3870325" y="1492250"/>
            <a:ext cx="14319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Orion PDR</a:t>
            </a:r>
          </a:p>
        </p:txBody>
      </p:sp>
      <p:sp>
        <p:nvSpPr>
          <p:cNvPr id="218138" name="Line 26"/>
          <p:cNvSpPr>
            <a:spLocks noChangeShapeType="1"/>
          </p:cNvSpPr>
          <p:nvPr/>
        </p:nvSpPr>
        <p:spPr bwMode="auto">
          <a:xfrm flipH="1">
            <a:off x="2438400" y="1676400"/>
            <a:ext cx="1371600" cy="3048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3564" name="TextBox 28"/>
          <p:cNvSpPr txBox="1">
            <a:spLocks noChangeArrowheads="1"/>
          </p:cNvSpPr>
          <p:nvPr/>
        </p:nvSpPr>
        <p:spPr bwMode="auto">
          <a:xfrm>
            <a:off x="1524000" y="914400"/>
            <a:ext cx="73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[CII]</a:t>
            </a:r>
          </a:p>
        </p:txBody>
      </p:sp>
      <p:sp>
        <p:nvSpPr>
          <p:cNvPr id="23565" name="TextBox 30"/>
          <p:cNvSpPr txBox="1">
            <a:spLocks noChangeArrowheads="1"/>
          </p:cNvSpPr>
          <p:nvPr/>
        </p:nvSpPr>
        <p:spPr bwMode="auto">
          <a:xfrm>
            <a:off x="6400800" y="4552950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3566" name="TextBox 3"/>
          <p:cNvSpPr txBox="1">
            <a:spLocks noChangeArrowheads="1"/>
          </p:cNvSpPr>
          <p:nvPr/>
        </p:nvSpPr>
        <p:spPr bwMode="auto">
          <a:xfrm>
            <a:off x="266700" y="5029200"/>
            <a:ext cx="1951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Kaufman et al. 1999</a:t>
            </a:r>
          </a:p>
        </p:txBody>
      </p:sp>
      <p:sp>
        <p:nvSpPr>
          <p:cNvPr id="23567" name="TextBox 32"/>
          <p:cNvSpPr txBox="1">
            <a:spLocks noChangeArrowheads="1"/>
          </p:cNvSpPr>
          <p:nvPr/>
        </p:nvSpPr>
        <p:spPr bwMode="auto">
          <a:xfrm>
            <a:off x="5364163" y="5105400"/>
            <a:ext cx="19510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Kaufman et al. 1999</a:t>
            </a:r>
          </a:p>
        </p:txBody>
      </p:sp>
      <p:sp>
        <p:nvSpPr>
          <p:cNvPr id="23568" name="TextBox 1"/>
          <p:cNvSpPr txBox="1">
            <a:spLocks noChangeArrowheads="1"/>
          </p:cNvSpPr>
          <p:nvPr/>
        </p:nvSpPr>
        <p:spPr bwMode="auto">
          <a:xfrm rot="-5400000">
            <a:off x="3114675" y="2371725"/>
            <a:ext cx="72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FUV</a:t>
            </a:r>
          </a:p>
        </p:txBody>
      </p:sp>
      <p:sp>
        <p:nvSpPr>
          <p:cNvPr id="23569" name="TextBox 22"/>
          <p:cNvSpPr txBox="1">
            <a:spLocks noChangeArrowheads="1"/>
          </p:cNvSpPr>
          <p:nvPr/>
        </p:nvSpPr>
        <p:spPr bwMode="auto">
          <a:xfrm rot="-5400000">
            <a:off x="8124825" y="2676525"/>
            <a:ext cx="72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FUV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6015038" y="990600"/>
            <a:ext cx="22145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cs typeface="+mn-cs"/>
              </a:rPr>
              <a:t>Heating Efficiency</a:t>
            </a:r>
          </a:p>
        </p:txBody>
      </p:sp>
      <p:sp>
        <p:nvSpPr>
          <p:cNvPr id="26" name="Text Box 15"/>
          <p:cNvSpPr txBox="1">
            <a:spLocks noChangeArrowheads="1"/>
          </p:cNvSpPr>
          <p:nvPr/>
        </p:nvSpPr>
        <p:spPr bwMode="auto">
          <a:xfrm>
            <a:off x="3765550" y="4064000"/>
            <a:ext cx="15303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G</a:t>
            </a:r>
            <a:r>
              <a:rPr lang="en-US" sz="2000" b="1" baseline="-25000" dirty="0">
                <a:cs typeface="+mn-cs"/>
              </a:rPr>
              <a:t>0</a:t>
            </a:r>
            <a:r>
              <a:rPr lang="en-US" sz="2000" b="1" dirty="0">
                <a:cs typeface="+mn-cs"/>
              </a:rPr>
              <a:t>/n = </a:t>
            </a:r>
            <a:r>
              <a:rPr lang="en-US" sz="2000" b="1" dirty="0" err="1">
                <a:cs typeface="+mn-cs"/>
              </a:rPr>
              <a:t>const</a:t>
            </a:r>
            <a:endParaRPr lang="en-US" sz="2000" b="1" dirty="0">
              <a:cs typeface="+mn-cs"/>
            </a:endParaRPr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V="1">
            <a:off x="4548188" y="3238500"/>
            <a:ext cx="2081212" cy="8001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3573" name="TextBox 30"/>
          <p:cNvSpPr txBox="1">
            <a:spLocks noChangeArrowheads="1"/>
          </p:cNvSpPr>
          <p:nvPr/>
        </p:nvSpPr>
        <p:spPr bwMode="auto">
          <a:xfrm>
            <a:off x="1219200" y="4495800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6701565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" descr="oicpwe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914400"/>
            <a:ext cx="32988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4" descr="firwe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93775"/>
            <a:ext cx="32988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8114" name="Text Box 2"/>
          <p:cNvSpPr txBox="1">
            <a:spLocks noChangeArrowheads="1"/>
          </p:cNvSpPr>
          <p:nvPr/>
        </p:nvSpPr>
        <p:spPr bwMode="auto">
          <a:xfrm>
            <a:off x="685800" y="228600"/>
            <a:ext cx="76962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/>
              <a:t>                                      </a:t>
            </a:r>
            <a:r>
              <a:rPr lang="en-US" sz="2800" b="1" dirty="0"/>
              <a:t>PDR Emission</a:t>
            </a:r>
          </a:p>
        </p:txBody>
      </p:sp>
      <p:sp>
        <p:nvSpPr>
          <p:cNvPr id="218120" name="Text Box 8"/>
          <p:cNvSpPr txBox="1">
            <a:spLocks noChangeArrowheads="1"/>
          </p:cNvSpPr>
          <p:nvPr/>
        </p:nvSpPr>
        <p:spPr bwMode="auto">
          <a:xfrm>
            <a:off x="2438400" y="5548313"/>
            <a:ext cx="146050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Diffuse Gas </a:t>
            </a:r>
          </a:p>
        </p:txBody>
      </p:sp>
      <p:cxnSp>
        <p:nvCxnSpPr>
          <p:cNvPr id="218128" name="AutoShape 16"/>
          <p:cNvCxnSpPr>
            <a:cxnSpLocks noChangeShapeType="1"/>
          </p:cNvCxnSpPr>
          <p:nvPr/>
        </p:nvCxnSpPr>
        <p:spPr bwMode="auto">
          <a:xfrm>
            <a:off x="354013" y="27828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8129" name="AutoShape 17"/>
          <p:cNvCxnSpPr>
            <a:cxnSpLocks noChangeShapeType="1"/>
          </p:cNvCxnSpPr>
          <p:nvPr/>
        </p:nvCxnSpPr>
        <p:spPr bwMode="auto">
          <a:xfrm>
            <a:off x="354013" y="2782888"/>
            <a:ext cx="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8130" name="Line 18"/>
          <p:cNvSpPr>
            <a:spLocks noChangeShapeType="1"/>
          </p:cNvSpPr>
          <p:nvPr/>
        </p:nvSpPr>
        <p:spPr bwMode="auto">
          <a:xfrm flipH="1" flipV="1">
            <a:off x="1143000" y="4038600"/>
            <a:ext cx="1295400" cy="15240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8135" name="Text Box 23"/>
          <p:cNvSpPr txBox="1">
            <a:spLocks noChangeArrowheads="1"/>
          </p:cNvSpPr>
          <p:nvPr/>
        </p:nvSpPr>
        <p:spPr bwMode="auto">
          <a:xfrm>
            <a:off x="3651250" y="3048000"/>
            <a:ext cx="16446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Classic PDRs</a:t>
            </a:r>
          </a:p>
        </p:txBody>
      </p:sp>
      <p:sp>
        <p:nvSpPr>
          <p:cNvPr id="218136" name="Line 24"/>
          <p:cNvSpPr>
            <a:spLocks noChangeShapeType="1"/>
          </p:cNvSpPr>
          <p:nvPr/>
        </p:nvSpPr>
        <p:spPr bwMode="auto">
          <a:xfrm flipH="1" flipV="1">
            <a:off x="1905000" y="3079750"/>
            <a:ext cx="1746250" cy="15875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18137" name="Text Box 25"/>
          <p:cNvSpPr txBox="1">
            <a:spLocks noChangeArrowheads="1"/>
          </p:cNvSpPr>
          <p:nvPr/>
        </p:nvSpPr>
        <p:spPr bwMode="auto">
          <a:xfrm>
            <a:off x="3870325" y="1492250"/>
            <a:ext cx="14319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/>
              <a:t>Orion PDR</a:t>
            </a:r>
          </a:p>
        </p:txBody>
      </p:sp>
      <p:sp>
        <p:nvSpPr>
          <p:cNvPr id="218138" name="Line 26"/>
          <p:cNvSpPr>
            <a:spLocks noChangeShapeType="1"/>
          </p:cNvSpPr>
          <p:nvPr/>
        </p:nvSpPr>
        <p:spPr bwMode="auto">
          <a:xfrm flipH="1">
            <a:off x="2438400" y="1676400"/>
            <a:ext cx="1371600" cy="3048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88" name="TextBox 29"/>
          <p:cNvSpPr txBox="1">
            <a:spLocks noChangeArrowheads="1"/>
          </p:cNvSpPr>
          <p:nvPr/>
        </p:nvSpPr>
        <p:spPr bwMode="auto">
          <a:xfrm>
            <a:off x="1273175" y="4495800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4589" name="TextBox 30"/>
          <p:cNvSpPr txBox="1">
            <a:spLocks noChangeArrowheads="1"/>
          </p:cNvSpPr>
          <p:nvPr/>
        </p:nvSpPr>
        <p:spPr bwMode="auto">
          <a:xfrm>
            <a:off x="6400800" y="4552950"/>
            <a:ext cx="327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24590" name="TextBox 3"/>
          <p:cNvSpPr txBox="1">
            <a:spLocks noChangeArrowheads="1"/>
          </p:cNvSpPr>
          <p:nvPr/>
        </p:nvSpPr>
        <p:spPr bwMode="auto">
          <a:xfrm>
            <a:off x="266700" y="5029200"/>
            <a:ext cx="1951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Kaufman et al. 1999</a:t>
            </a:r>
          </a:p>
        </p:txBody>
      </p:sp>
      <p:sp>
        <p:nvSpPr>
          <p:cNvPr id="24591" name="TextBox 32"/>
          <p:cNvSpPr txBox="1">
            <a:spLocks noChangeArrowheads="1"/>
          </p:cNvSpPr>
          <p:nvPr/>
        </p:nvSpPr>
        <p:spPr bwMode="auto">
          <a:xfrm>
            <a:off x="5364163" y="5105400"/>
            <a:ext cx="19510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Kaufman et al. 1999</a:t>
            </a:r>
          </a:p>
        </p:txBody>
      </p:sp>
      <p:sp>
        <p:nvSpPr>
          <p:cNvPr id="24592" name="TextBox 1"/>
          <p:cNvSpPr txBox="1">
            <a:spLocks noChangeArrowheads="1"/>
          </p:cNvSpPr>
          <p:nvPr/>
        </p:nvSpPr>
        <p:spPr bwMode="auto">
          <a:xfrm rot="-5400000">
            <a:off x="3114675" y="2371725"/>
            <a:ext cx="72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FUV</a:t>
            </a:r>
          </a:p>
        </p:txBody>
      </p:sp>
      <p:sp>
        <p:nvSpPr>
          <p:cNvPr id="24593" name="TextBox 22"/>
          <p:cNvSpPr txBox="1">
            <a:spLocks noChangeArrowheads="1"/>
          </p:cNvSpPr>
          <p:nvPr/>
        </p:nvSpPr>
        <p:spPr bwMode="auto">
          <a:xfrm rot="-5400000">
            <a:off x="8124825" y="2676525"/>
            <a:ext cx="72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FUV</a:t>
            </a:r>
          </a:p>
        </p:txBody>
      </p:sp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6015038" y="990600"/>
            <a:ext cx="22145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bg1"/>
                </a:solidFill>
                <a:cs typeface="+mn-cs"/>
              </a:rPr>
              <a:t>Heating Efficiency</a:t>
            </a:r>
          </a:p>
        </p:txBody>
      </p:sp>
      <p:sp>
        <p:nvSpPr>
          <p:cNvPr id="24595" name="TextBox 1"/>
          <p:cNvSpPr txBox="1">
            <a:spLocks noChangeArrowheads="1"/>
          </p:cNvSpPr>
          <p:nvPr/>
        </p:nvSpPr>
        <p:spPr bwMode="auto">
          <a:xfrm>
            <a:off x="1385888" y="914400"/>
            <a:ext cx="1281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>
                <a:solidFill>
                  <a:schemeClr val="bg1"/>
                </a:solidFill>
              </a:rPr>
              <a:t>[OI]/[CII]</a:t>
            </a:r>
          </a:p>
        </p:txBody>
      </p:sp>
      <p:sp>
        <p:nvSpPr>
          <p:cNvPr id="26" name="Line 7"/>
          <p:cNvSpPr>
            <a:spLocks noChangeShapeType="1"/>
          </p:cNvSpPr>
          <p:nvPr/>
        </p:nvSpPr>
        <p:spPr bwMode="auto">
          <a:xfrm>
            <a:off x="1828800" y="2590800"/>
            <a:ext cx="0" cy="172085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7" name="Text Box 11"/>
          <p:cNvSpPr txBox="1">
            <a:spLocks noChangeArrowheads="1"/>
          </p:cNvSpPr>
          <p:nvPr/>
        </p:nvSpPr>
        <p:spPr bwMode="auto">
          <a:xfrm>
            <a:off x="1524000" y="2286000"/>
            <a:ext cx="312738" cy="25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baseline="-25000" dirty="0" err="1">
                <a:solidFill>
                  <a:schemeClr val="bg1"/>
                </a:solidFill>
              </a:rPr>
              <a:t>cr</a:t>
            </a:r>
            <a:r>
              <a:rPr lang="en-US" b="1" baseline="-250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1371600" y="2209800"/>
            <a:ext cx="615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b="1" baseline="30000" dirty="0">
                <a:solidFill>
                  <a:schemeClr val="bg1"/>
                </a:solidFill>
              </a:rPr>
              <a:t>[CII]</a:t>
            </a:r>
            <a:r>
              <a:rPr lang="en-US" b="1" dirty="0"/>
              <a:t> </a:t>
            </a:r>
          </a:p>
        </p:txBody>
      </p:sp>
      <p:sp>
        <p:nvSpPr>
          <p:cNvPr id="29" name="Line 19"/>
          <p:cNvSpPr>
            <a:spLocks noChangeShapeType="1"/>
          </p:cNvSpPr>
          <p:nvPr/>
        </p:nvSpPr>
        <p:spPr bwMode="auto">
          <a:xfrm flipV="1">
            <a:off x="4548188" y="3238500"/>
            <a:ext cx="2081212" cy="800100"/>
          </a:xfrm>
          <a:prstGeom prst="line">
            <a:avLst/>
          </a:prstGeom>
          <a:noFill/>
          <a:ln w="3175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3765550" y="4064000"/>
            <a:ext cx="15303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G</a:t>
            </a:r>
            <a:r>
              <a:rPr lang="en-US" sz="2000" b="1" baseline="-25000" dirty="0">
                <a:cs typeface="+mn-cs"/>
              </a:rPr>
              <a:t>0</a:t>
            </a:r>
            <a:r>
              <a:rPr lang="en-US" sz="2000" b="1" dirty="0">
                <a:cs typeface="+mn-cs"/>
              </a:rPr>
              <a:t>/n = </a:t>
            </a:r>
            <a:r>
              <a:rPr lang="en-US" sz="2000" b="1" dirty="0" err="1">
                <a:cs typeface="+mn-cs"/>
              </a:rPr>
              <a:t>const</a:t>
            </a:r>
            <a:endParaRPr lang="en-US" sz="2000" b="1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55517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xall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27" y="381000"/>
            <a:ext cx="3031966" cy="2880360"/>
          </a:xfrm>
          <a:prstGeom prst="rect">
            <a:avLst/>
          </a:prstGeom>
        </p:spPr>
      </p:pic>
      <p:pic>
        <p:nvPicPr>
          <p:cNvPr id="5" name="Picture 4" descr="croxallfl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3124200"/>
            <a:ext cx="3017520" cy="261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2863" y="4572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NGC 1097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6858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NGC 4559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400800" y="1924110"/>
            <a:ext cx="838200" cy="895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629400" y="1890075"/>
            <a:ext cx="32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6661360" y="1918098"/>
            <a:ext cx="990600" cy="7661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336109" y="2038290"/>
            <a:ext cx="469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G</a:t>
            </a:r>
            <a:r>
              <a:rPr lang="en-US" sz="2000" b="1" baseline="-25000" dirty="0" smtClean="0">
                <a:solidFill>
                  <a:schemeClr val="bg1"/>
                </a:solidFill>
              </a:rPr>
              <a:t>0</a:t>
            </a:r>
            <a:endParaRPr 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505200"/>
            <a:ext cx="19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Croxall</a:t>
            </a:r>
            <a:r>
              <a:rPr lang="en-US" sz="1800" b="1" dirty="0" smtClean="0"/>
              <a:t> et al. 2012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07560" y="16764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3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0757" y="1143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3757" y="25146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4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65757" y="1611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76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3800" y="2373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 smtClean="0">
                <a:solidFill>
                  <a:schemeClr val="bg1"/>
                </a:solidFill>
              </a:rPr>
              <a:t>3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563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xall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27" y="381000"/>
            <a:ext cx="3031966" cy="2880360"/>
          </a:xfrm>
          <a:prstGeom prst="rect">
            <a:avLst/>
          </a:prstGeom>
        </p:spPr>
      </p:pic>
      <p:pic>
        <p:nvPicPr>
          <p:cNvPr id="5" name="Picture 4" descr="croxallfl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3124200"/>
            <a:ext cx="3017520" cy="261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2863" y="4572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NGC 1097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6858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NGC 4559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400800" y="1924110"/>
            <a:ext cx="838200" cy="895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629400" y="1890075"/>
            <a:ext cx="32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6661360" y="1918098"/>
            <a:ext cx="990600" cy="7661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336109" y="2038290"/>
            <a:ext cx="469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G</a:t>
            </a:r>
            <a:r>
              <a:rPr lang="en-US" sz="2000" b="1" baseline="-25000" dirty="0" smtClean="0">
                <a:solidFill>
                  <a:schemeClr val="bg1"/>
                </a:solidFill>
              </a:rPr>
              <a:t>0</a:t>
            </a:r>
            <a:endParaRPr 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505200"/>
            <a:ext cx="19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Croxall</a:t>
            </a:r>
            <a:r>
              <a:rPr lang="en-US" sz="1800" b="1" dirty="0" smtClean="0"/>
              <a:t> et al. 2012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407560" y="16764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3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0757" y="1143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3757" y="25146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4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65757" y="1611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76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3800" y="2373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 smtClean="0">
                <a:solidFill>
                  <a:schemeClr val="bg1"/>
                </a:solidFill>
              </a:rPr>
              <a:t>3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pic>
        <p:nvPicPr>
          <p:cNvPr id="22" name="Picture 1" descr="oberstfig2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04800"/>
            <a:ext cx="35433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urved Connector 22"/>
          <p:cNvCxnSpPr/>
          <p:nvPr/>
        </p:nvCxnSpPr>
        <p:spPr bwMode="auto">
          <a:xfrm>
            <a:off x="1295400" y="1981200"/>
            <a:ext cx="2743200" cy="1404938"/>
          </a:xfrm>
          <a:prstGeom prst="curvedConnector3">
            <a:avLst>
              <a:gd name="adj1" fmla="val 34788"/>
            </a:avLst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Box 23"/>
          <p:cNvSpPr txBox="1"/>
          <p:nvPr/>
        </p:nvSpPr>
        <p:spPr>
          <a:xfrm>
            <a:off x="1242646" y="1219200"/>
            <a:ext cx="165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008000"/>
                </a:solidFill>
              </a:rPr>
              <a:t>[CII]/[NII] 122</a:t>
            </a:r>
            <a:endParaRPr lang="en-US" sz="1800" b="1" dirty="0">
              <a:solidFill>
                <a:srgbClr val="008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4400490"/>
            <a:ext cx="2263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What n</a:t>
            </a:r>
            <a:r>
              <a:rPr lang="en-US" sz="2400" b="1" baseline="-25000" dirty="0" smtClean="0"/>
              <a:t>e</a:t>
            </a:r>
            <a:r>
              <a:rPr lang="en-US" sz="2400" b="1" dirty="0" smtClean="0"/>
              <a:t> to use? </a:t>
            </a:r>
            <a:endParaRPr lang="en-US" sz="2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8200" y="4953000"/>
            <a:ext cx="5537694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Get n</a:t>
            </a:r>
            <a:r>
              <a:rPr lang="en-US" sz="2400" b="1" baseline="-25000" dirty="0" smtClean="0"/>
              <a:t>e</a:t>
            </a:r>
            <a:r>
              <a:rPr lang="en-US" sz="2400" b="1" dirty="0" smtClean="0"/>
              <a:t> from [SIII] 18.7/33.5  for n</a:t>
            </a:r>
            <a:r>
              <a:rPr lang="en-US" sz="2400" b="1" baseline="-25000" dirty="0" smtClean="0"/>
              <a:t>e</a:t>
            </a:r>
            <a:r>
              <a:rPr lang="en-US" sz="2400" b="1" dirty="0" smtClean="0"/>
              <a:t> &gt; 10</a:t>
            </a:r>
            <a:r>
              <a:rPr lang="en-US" sz="2400" b="1" baseline="30000" dirty="0" smtClean="0"/>
              <a:t>2</a:t>
            </a:r>
          </a:p>
          <a:p>
            <a:r>
              <a:rPr lang="en-US" sz="2400" b="1" dirty="0" smtClean="0"/>
              <a:t>or</a:t>
            </a:r>
          </a:p>
          <a:p>
            <a:r>
              <a:rPr lang="en-US" sz="2400" b="1" dirty="0" smtClean="0"/>
              <a:t>Pick n</a:t>
            </a:r>
            <a:r>
              <a:rPr lang="en-US" sz="2400" b="1" baseline="-25000" dirty="0" smtClean="0"/>
              <a:t>e</a:t>
            </a:r>
            <a:r>
              <a:rPr lang="en-US" sz="2400" b="1" dirty="0" smtClean="0"/>
              <a:t> = 10  </a:t>
            </a:r>
            <a:endParaRPr lang="en-US" sz="2400" b="1" dirty="0"/>
          </a:p>
        </p:txBody>
      </p:sp>
      <p:sp>
        <p:nvSpPr>
          <p:cNvPr id="25" name="TextBox 15"/>
          <p:cNvSpPr txBox="1">
            <a:spLocks noChangeArrowheads="1"/>
          </p:cNvSpPr>
          <p:nvPr/>
        </p:nvSpPr>
        <p:spPr bwMode="auto">
          <a:xfrm>
            <a:off x="2438400" y="4114800"/>
            <a:ext cx="191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Oberst</a:t>
            </a:r>
            <a:r>
              <a:rPr lang="en-US" sz="1800" b="1" dirty="0"/>
              <a:t> et al. 2006</a:t>
            </a:r>
          </a:p>
        </p:txBody>
      </p:sp>
    </p:spTree>
    <p:extLst>
      <p:ext uri="{BB962C8B-B14F-4D97-AF65-F5344CB8AC3E}">
        <p14:creationId xmlns:p14="http://schemas.microsoft.com/office/powerpoint/2010/main" val="257905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xall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27" y="381000"/>
            <a:ext cx="3031966" cy="2880360"/>
          </a:xfrm>
          <a:prstGeom prst="rect">
            <a:avLst/>
          </a:prstGeom>
        </p:spPr>
      </p:pic>
      <p:pic>
        <p:nvPicPr>
          <p:cNvPr id="5" name="Picture 4" descr="croxallfl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3124200"/>
            <a:ext cx="3017520" cy="2615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2863" y="4572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NGC 1097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6858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NGC 4559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400800" y="1924110"/>
            <a:ext cx="838200" cy="895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629400" y="1890075"/>
            <a:ext cx="32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6661360" y="1918098"/>
            <a:ext cx="990600" cy="7661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336109" y="2038290"/>
            <a:ext cx="469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G</a:t>
            </a:r>
            <a:r>
              <a:rPr lang="en-US" sz="2000" b="1" baseline="-25000" dirty="0" smtClean="0">
                <a:solidFill>
                  <a:schemeClr val="bg1"/>
                </a:solidFill>
              </a:rPr>
              <a:t>0</a:t>
            </a:r>
            <a:endParaRPr 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505200"/>
            <a:ext cx="19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Croxall</a:t>
            </a:r>
            <a:r>
              <a:rPr lang="en-US" sz="1800" b="1" dirty="0" smtClean="0"/>
              <a:t> et al. 2012</a:t>
            </a:r>
            <a:endParaRPr lang="en-US" sz="1800" b="1" dirty="0"/>
          </a:p>
        </p:txBody>
      </p:sp>
      <p:pic>
        <p:nvPicPr>
          <p:cNvPr id="18" name="Picture 17" descr="croxallf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2920"/>
            <a:ext cx="2911492" cy="2926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560" y="16764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3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0757" y="1143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3757" y="25146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4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65757" y="1611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76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3800" y="2373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 smtClean="0">
                <a:solidFill>
                  <a:schemeClr val="bg1"/>
                </a:solidFill>
              </a:rPr>
              <a:t>3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0" y="685800"/>
            <a:ext cx="2040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[NII] 122</a:t>
            </a:r>
          </a:p>
          <a:p>
            <a:r>
              <a:rPr lang="en-US" sz="2000" b="1" dirty="0" smtClean="0"/>
              <a:t>+ [SIII] 18.7/33.5 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3657600" y="2133600"/>
            <a:ext cx="1600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3581400" y="2184737"/>
            <a:ext cx="1189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or</a:t>
            </a:r>
          </a:p>
          <a:p>
            <a:r>
              <a:rPr lang="en-US" sz="2000" b="1" dirty="0" smtClean="0"/>
              <a:t>[NII] 122 </a:t>
            </a:r>
          </a:p>
          <a:p>
            <a:r>
              <a:rPr lang="en-US" sz="2000" b="1" dirty="0" smtClean="0"/>
              <a:t>+ n</a:t>
            </a:r>
            <a:r>
              <a:rPr lang="en-US" sz="2000" b="1" baseline="-25000" dirty="0" smtClean="0"/>
              <a:t>e</a:t>
            </a:r>
            <a:r>
              <a:rPr lang="en-US" sz="2000" b="1" dirty="0" smtClean="0"/>
              <a:t> = 10 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668486" y="1595735"/>
            <a:ext cx="1749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Ionized Gas 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727719" y="4171890"/>
            <a:ext cx="36070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Diffuse </a:t>
            </a:r>
            <a:r>
              <a:rPr lang="en-US" sz="2000" b="1" dirty="0"/>
              <a:t>n</a:t>
            </a:r>
            <a:r>
              <a:rPr lang="en-US" sz="2000" b="1" dirty="0" smtClean="0"/>
              <a:t>eutral emission</a:t>
            </a:r>
          </a:p>
          <a:p>
            <a:r>
              <a:rPr lang="en-US" sz="2000" b="1" dirty="0" smtClean="0"/>
              <a:t>Constraints from dust emission</a:t>
            </a:r>
            <a:endParaRPr lang="en-US" sz="2000" b="1" dirty="0"/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905000" y="3505200"/>
            <a:ext cx="822719" cy="1066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0240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4" descr="fpd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048000"/>
            <a:ext cx="3641725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4" name="Picture 5" descr="Um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276600"/>
            <a:ext cx="3802063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7" descr="Uba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9425" y="152400"/>
            <a:ext cx="3163888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TextBox 8"/>
          <p:cNvSpPr txBox="1">
            <a:spLocks noChangeArrowheads="1"/>
          </p:cNvSpPr>
          <p:nvPr/>
        </p:nvSpPr>
        <p:spPr bwMode="auto">
          <a:xfrm>
            <a:off x="865188" y="6411913"/>
            <a:ext cx="195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/>
              <a:t>Aniano et al. 2012</a:t>
            </a:r>
          </a:p>
        </p:txBody>
      </p:sp>
      <p:graphicFrame>
        <p:nvGraphicFramePr>
          <p:cNvPr id="3379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194318"/>
              </p:ext>
            </p:extLst>
          </p:nvPr>
        </p:nvGraphicFramePr>
        <p:xfrm>
          <a:off x="1076325" y="904875"/>
          <a:ext cx="35718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2" name="Equation" r:id="rId6" imgW="1587500" imgH="241300" progId="Equation.3">
                  <p:embed/>
                </p:oleObj>
              </mc:Choice>
              <mc:Fallback>
                <p:oleObj name="Equation" r:id="rId6" imgW="15875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6325" y="904875"/>
                        <a:ext cx="3571875" cy="5429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633821"/>
              </p:ext>
            </p:extLst>
          </p:nvPr>
        </p:nvGraphicFramePr>
        <p:xfrm>
          <a:off x="1143000" y="1600200"/>
          <a:ext cx="2571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53" name="Equation" r:id="rId8" imgW="1143000" imgH="203200" progId="Equation.3">
                  <p:embed/>
                </p:oleObj>
              </mc:Choice>
              <mc:Fallback>
                <p:oleObj name="Equation" r:id="rId8" imgW="11430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00200"/>
                        <a:ext cx="2571750" cy="4572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9" name="TextBox 12"/>
          <p:cNvSpPr txBox="1">
            <a:spLocks noChangeArrowheads="1"/>
          </p:cNvSpPr>
          <p:nvPr/>
        </p:nvSpPr>
        <p:spPr bwMode="auto">
          <a:xfrm>
            <a:off x="1066800" y="2024062"/>
            <a:ext cx="17748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 err="1"/>
              <a:t>Draine</a:t>
            </a:r>
            <a:r>
              <a:rPr lang="en-US" b="1" dirty="0"/>
              <a:t>  &amp; Li 2007</a:t>
            </a:r>
          </a:p>
        </p:txBody>
      </p:sp>
      <p:sp>
        <p:nvSpPr>
          <p:cNvPr id="33800" name="TextBox 13"/>
          <p:cNvSpPr txBox="1">
            <a:spLocks noChangeArrowheads="1"/>
          </p:cNvSpPr>
          <p:nvPr/>
        </p:nvSpPr>
        <p:spPr bwMode="auto">
          <a:xfrm>
            <a:off x="457200" y="2286000"/>
            <a:ext cx="45767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NGC  6946   PACS 160 resolution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304800"/>
            <a:ext cx="3968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Averge</a:t>
            </a:r>
            <a:r>
              <a:rPr lang="en-US" sz="2400" b="1" dirty="0" smtClean="0"/>
              <a:t> U from dust emission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743200" y="2590800"/>
            <a:ext cx="1268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~ 165 pc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1594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AutoShape 2"/>
          <p:cNvSpPr>
            <a:spLocks noChangeArrowheads="1"/>
          </p:cNvSpPr>
          <p:nvPr/>
        </p:nvSpPr>
        <p:spPr bwMode="auto">
          <a:xfrm>
            <a:off x="457200" y="533400"/>
            <a:ext cx="2743200" cy="2057400"/>
          </a:xfrm>
          <a:prstGeom prst="cloudCallout">
            <a:avLst>
              <a:gd name="adj1" fmla="val -27370"/>
              <a:gd name="adj2" fmla="val -2901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990600" y="1022350"/>
            <a:ext cx="167481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 Warm  H 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T = 8000 K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n = 0.3 cm</a:t>
            </a:r>
            <a:r>
              <a:rPr lang="en-US" sz="2400" baseline="30000" dirty="0">
                <a:cs typeface="+mn-cs"/>
              </a:rPr>
              <a:t>-3</a:t>
            </a:r>
            <a:endParaRPr lang="en-US" sz="2400" dirty="0">
              <a:cs typeface="+mn-cs"/>
            </a:endParaRPr>
          </a:p>
        </p:txBody>
      </p:sp>
      <p:sp>
        <p:nvSpPr>
          <p:cNvPr id="207876" name="AutoShape 4"/>
          <p:cNvSpPr>
            <a:spLocks noChangeArrowheads="1"/>
          </p:cNvSpPr>
          <p:nvPr/>
        </p:nvSpPr>
        <p:spPr bwMode="auto">
          <a:xfrm>
            <a:off x="5638800" y="3308350"/>
            <a:ext cx="2590800" cy="1644650"/>
          </a:xfrm>
          <a:prstGeom prst="cloudCallout">
            <a:avLst>
              <a:gd name="adj1" fmla="val -43074"/>
              <a:gd name="adj2" fmla="val -134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>
              <a:cs typeface="+mn-cs"/>
            </a:endParaRP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6096000" y="3536950"/>
            <a:ext cx="16335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Cold  H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T = </a:t>
            </a:r>
            <a:r>
              <a:rPr lang="en-US" sz="2400" b="1" dirty="0" smtClean="0">
                <a:cs typeface="+mn-cs"/>
              </a:rPr>
              <a:t>80 </a:t>
            </a:r>
            <a:r>
              <a:rPr lang="en-US" sz="2400" b="1" dirty="0">
                <a:cs typeface="+mn-cs"/>
              </a:rPr>
              <a:t>K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n = 30 cm</a:t>
            </a:r>
            <a:r>
              <a:rPr lang="en-US" sz="2400" b="1" baseline="30000" dirty="0">
                <a:cs typeface="+mn-cs"/>
              </a:rPr>
              <a:t>-3</a:t>
            </a:r>
            <a:endParaRPr lang="en-US" sz="2400" b="1" dirty="0">
              <a:cs typeface="+mn-cs"/>
            </a:endParaRPr>
          </a:p>
        </p:txBody>
      </p:sp>
      <p:sp>
        <p:nvSpPr>
          <p:cNvPr id="207878" name="AutoShape 6"/>
          <p:cNvSpPr>
            <a:spLocks noChangeArrowheads="1"/>
          </p:cNvSpPr>
          <p:nvPr/>
        </p:nvSpPr>
        <p:spPr bwMode="auto">
          <a:xfrm rot="10869228">
            <a:off x="609600" y="3405188"/>
            <a:ext cx="2362200" cy="2209800"/>
          </a:xfrm>
          <a:prstGeom prst="cloudCallout">
            <a:avLst>
              <a:gd name="adj1" fmla="val -37106"/>
              <a:gd name="adj2" fmla="val -3331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1143000" y="4130675"/>
            <a:ext cx="13906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Cold   H</a:t>
            </a:r>
            <a:r>
              <a:rPr lang="en-US" sz="2400" b="1" baseline="-25000" dirty="0">
                <a:cs typeface="+mn-cs"/>
              </a:rPr>
              <a:t>2</a:t>
            </a:r>
            <a:endParaRPr lang="en-US" sz="2400" b="1" dirty="0">
              <a:cs typeface="+mn-cs"/>
            </a:endParaRPr>
          </a:p>
          <a:p>
            <a:pPr>
              <a:defRPr/>
            </a:pPr>
            <a:r>
              <a:rPr lang="en-US" sz="2400" b="1" dirty="0">
                <a:cs typeface="+mn-cs"/>
              </a:rPr>
              <a:t>T = 10 K</a:t>
            </a:r>
          </a:p>
        </p:txBody>
      </p:sp>
      <p:sp>
        <p:nvSpPr>
          <p:cNvPr id="207880" name="AutoShape 8"/>
          <p:cNvSpPr>
            <a:spLocks noChangeAspect="1" noChangeArrowheads="1"/>
          </p:cNvSpPr>
          <p:nvPr/>
        </p:nvSpPr>
        <p:spPr bwMode="auto">
          <a:xfrm>
            <a:off x="3886200" y="3832225"/>
            <a:ext cx="457200" cy="434975"/>
          </a:xfrm>
          <a:prstGeom prst="star5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000">
              <a:cs typeface="+mn-cs"/>
            </a:endParaRPr>
          </a:p>
        </p:txBody>
      </p:sp>
      <p:sp>
        <p:nvSpPr>
          <p:cNvPr id="207881" name="AutoShape 9"/>
          <p:cNvSpPr>
            <a:spLocks noChangeAspect="1" noChangeArrowheads="1"/>
          </p:cNvSpPr>
          <p:nvPr/>
        </p:nvSpPr>
        <p:spPr bwMode="auto">
          <a:xfrm>
            <a:off x="3733800" y="4343400"/>
            <a:ext cx="457200" cy="434975"/>
          </a:xfrm>
          <a:prstGeom prst="star5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000">
              <a:cs typeface="+mn-cs"/>
            </a:endParaRPr>
          </a:p>
        </p:txBody>
      </p:sp>
      <p:sp>
        <p:nvSpPr>
          <p:cNvPr id="207882" name="Freeform 10"/>
          <p:cNvSpPr>
            <a:spLocks/>
          </p:cNvSpPr>
          <p:nvPr/>
        </p:nvSpPr>
        <p:spPr bwMode="auto">
          <a:xfrm>
            <a:off x="27432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3" name="Freeform 11"/>
          <p:cNvSpPr>
            <a:spLocks/>
          </p:cNvSpPr>
          <p:nvPr/>
        </p:nvSpPr>
        <p:spPr bwMode="auto">
          <a:xfrm>
            <a:off x="2590800" y="34290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4" name="Freeform 12"/>
          <p:cNvSpPr>
            <a:spLocks/>
          </p:cNvSpPr>
          <p:nvPr/>
        </p:nvSpPr>
        <p:spPr bwMode="auto">
          <a:xfrm>
            <a:off x="26670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5" name="Freeform 13"/>
          <p:cNvSpPr>
            <a:spLocks/>
          </p:cNvSpPr>
          <p:nvPr/>
        </p:nvSpPr>
        <p:spPr bwMode="auto">
          <a:xfrm>
            <a:off x="25146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6" name="Text Box 14"/>
          <p:cNvSpPr txBox="1">
            <a:spLocks noChangeArrowheads="1"/>
          </p:cNvSpPr>
          <p:nvPr/>
        </p:nvSpPr>
        <p:spPr bwMode="auto">
          <a:xfrm>
            <a:off x="914400" y="5638800"/>
            <a:ext cx="18256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cs typeface="+mn-cs"/>
              </a:rPr>
              <a:t>Classic PDR</a:t>
            </a:r>
            <a:endParaRPr lang="en-US" sz="2400" b="1" dirty="0">
              <a:cs typeface="+mn-cs"/>
            </a:endParaRPr>
          </a:p>
        </p:txBody>
      </p:sp>
      <p:sp>
        <p:nvSpPr>
          <p:cNvPr id="207887" name="Line 15"/>
          <p:cNvSpPr>
            <a:spLocks noChangeShapeType="1"/>
          </p:cNvSpPr>
          <p:nvPr/>
        </p:nvSpPr>
        <p:spPr bwMode="auto">
          <a:xfrm flipV="1">
            <a:off x="1905000" y="5334000"/>
            <a:ext cx="609600" cy="3048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91" name="Text Box 19"/>
          <p:cNvSpPr txBox="1">
            <a:spLocks noChangeArrowheads="1"/>
          </p:cNvSpPr>
          <p:nvPr/>
        </p:nvSpPr>
        <p:spPr bwMode="auto">
          <a:xfrm>
            <a:off x="4073525" y="3519488"/>
            <a:ext cx="9556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cs typeface="+mn-cs"/>
              </a:rPr>
              <a:t>OB star</a:t>
            </a:r>
          </a:p>
        </p:txBody>
      </p:sp>
      <p:sp>
        <p:nvSpPr>
          <p:cNvPr id="207894" name="Text Box 22"/>
          <p:cNvSpPr txBox="1">
            <a:spLocks noChangeArrowheads="1"/>
          </p:cNvSpPr>
          <p:nvPr/>
        </p:nvSpPr>
        <p:spPr bwMode="auto">
          <a:xfrm>
            <a:off x="4395788" y="3946525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 </a:t>
            </a:r>
          </a:p>
        </p:txBody>
      </p:sp>
      <p:sp>
        <p:nvSpPr>
          <p:cNvPr id="207895" name="Text Box 23"/>
          <p:cNvSpPr txBox="1">
            <a:spLocks noChangeArrowheads="1"/>
          </p:cNvSpPr>
          <p:nvPr/>
        </p:nvSpPr>
        <p:spPr bwMode="auto">
          <a:xfrm>
            <a:off x="3481388" y="3657600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 </a:t>
            </a:r>
          </a:p>
        </p:txBody>
      </p:sp>
      <p:sp>
        <p:nvSpPr>
          <p:cNvPr id="207896" name="Text Box 24"/>
          <p:cNvSpPr txBox="1">
            <a:spLocks noChangeArrowheads="1"/>
          </p:cNvSpPr>
          <p:nvPr/>
        </p:nvSpPr>
        <p:spPr bwMode="auto">
          <a:xfrm>
            <a:off x="3328988" y="4572000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</a:t>
            </a:r>
            <a:r>
              <a:rPr lang="en-US" sz="2000" baseline="30000" dirty="0">
                <a:cs typeface="+mn-cs"/>
              </a:rPr>
              <a:t> </a:t>
            </a:r>
          </a:p>
        </p:txBody>
      </p:sp>
      <p:sp>
        <p:nvSpPr>
          <p:cNvPr id="18452" name="TextBox 1"/>
          <p:cNvSpPr txBox="1">
            <a:spLocks noChangeArrowheads="1"/>
          </p:cNvSpPr>
          <p:nvPr/>
        </p:nvSpPr>
        <p:spPr bwMode="auto">
          <a:xfrm>
            <a:off x="7086600" y="3352800"/>
            <a:ext cx="919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CNM</a:t>
            </a:r>
          </a:p>
        </p:txBody>
      </p:sp>
      <p:sp>
        <p:nvSpPr>
          <p:cNvPr id="18453" name="TextBox 2"/>
          <p:cNvSpPr txBox="1">
            <a:spLocks noChangeArrowheads="1"/>
          </p:cNvSpPr>
          <p:nvPr/>
        </p:nvSpPr>
        <p:spPr bwMode="auto">
          <a:xfrm>
            <a:off x="1981200" y="742950"/>
            <a:ext cx="10180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WNM</a:t>
            </a:r>
          </a:p>
        </p:txBody>
      </p:sp>
      <p:sp>
        <p:nvSpPr>
          <p:cNvPr id="18454" name="TextBox 1"/>
          <p:cNvSpPr txBox="1">
            <a:spLocks noChangeArrowheads="1"/>
          </p:cNvSpPr>
          <p:nvPr/>
        </p:nvSpPr>
        <p:spPr bwMode="auto">
          <a:xfrm>
            <a:off x="6511925" y="4953000"/>
            <a:ext cx="12604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r ~ few pc</a:t>
            </a:r>
          </a:p>
        </p:txBody>
      </p:sp>
      <p:sp>
        <p:nvSpPr>
          <p:cNvPr id="18455" name="TextBox 2"/>
          <p:cNvSpPr txBox="1">
            <a:spLocks noChangeArrowheads="1"/>
          </p:cNvSpPr>
          <p:nvPr/>
        </p:nvSpPr>
        <p:spPr bwMode="auto">
          <a:xfrm>
            <a:off x="304800" y="3105150"/>
            <a:ext cx="1231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r ~ 10s pc</a:t>
            </a:r>
          </a:p>
        </p:txBody>
      </p:sp>
      <p:sp>
        <p:nvSpPr>
          <p:cNvPr id="18456" name="TextBox 3"/>
          <p:cNvSpPr txBox="1">
            <a:spLocks noChangeArrowheads="1"/>
          </p:cNvSpPr>
          <p:nvPr/>
        </p:nvSpPr>
        <p:spPr bwMode="auto">
          <a:xfrm>
            <a:off x="222250" y="2362200"/>
            <a:ext cx="1301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r~ 100s pc</a:t>
            </a:r>
          </a:p>
        </p:txBody>
      </p:sp>
      <p:sp>
        <p:nvSpPr>
          <p:cNvPr id="18459" name="TextBox 10"/>
          <p:cNvSpPr txBox="1">
            <a:spLocks noChangeArrowheads="1"/>
          </p:cNvSpPr>
          <p:nvPr/>
        </p:nvSpPr>
        <p:spPr bwMode="auto">
          <a:xfrm>
            <a:off x="3048000" y="4019550"/>
            <a:ext cx="72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FUV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2971800" y="4419600"/>
            <a:ext cx="650875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 Box 17"/>
          <p:cNvSpPr txBox="1">
            <a:spLocks noChangeArrowheads="1"/>
          </p:cNvSpPr>
          <p:nvPr/>
        </p:nvSpPr>
        <p:spPr bwMode="auto">
          <a:xfrm>
            <a:off x="3189287" y="388938"/>
            <a:ext cx="587851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PDR:  Gas phase in which FUV radiation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plays a role in the heating and/or chemistry</a:t>
            </a:r>
          </a:p>
        </p:txBody>
      </p:sp>
      <p:sp>
        <p:nvSpPr>
          <p:cNvPr id="41" name="Text Box 18"/>
          <p:cNvSpPr txBox="1">
            <a:spLocks noChangeArrowheads="1"/>
          </p:cNvSpPr>
          <p:nvPr/>
        </p:nvSpPr>
        <p:spPr bwMode="auto">
          <a:xfrm>
            <a:off x="3810000" y="1371600"/>
            <a:ext cx="413005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FUV:  6 </a:t>
            </a:r>
            <a:r>
              <a:rPr lang="en-US" sz="2400" b="1" dirty="0" err="1">
                <a:cs typeface="+mn-cs"/>
              </a:rPr>
              <a:t>eV</a:t>
            </a:r>
            <a:r>
              <a:rPr lang="en-US" sz="2400" b="1" dirty="0">
                <a:cs typeface="+mn-cs"/>
              </a:rPr>
              <a:t> – 13.6 </a:t>
            </a:r>
            <a:r>
              <a:rPr lang="en-US" sz="2400" b="1" dirty="0" err="1">
                <a:cs typeface="+mn-cs"/>
              </a:rPr>
              <a:t>eV</a:t>
            </a:r>
            <a:endParaRPr lang="en-US" sz="2400" b="1" dirty="0">
              <a:cs typeface="+mn-cs"/>
            </a:endParaRPr>
          </a:p>
          <a:p>
            <a:pPr>
              <a:defRPr/>
            </a:pPr>
            <a:r>
              <a:rPr lang="en-US" sz="2400" b="1" dirty="0">
                <a:cs typeface="+mn-cs"/>
              </a:rPr>
              <a:t>G</a:t>
            </a:r>
            <a:r>
              <a:rPr lang="en-US" sz="2400" b="1" baseline="-25000" dirty="0">
                <a:cs typeface="+mn-cs"/>
              </a:rPr>
              <a:t>0</a:t>
            </a:r>
            <a:r>
              <a:rPr lang="en-US" sz="2400" b="1" dirty="0">
                <a:cs typeface="+mn-cs"/>
              </a:rPr>
              <a:t> = 1   Interstellar field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G</a:t>
            </a:r>
            <a:r>
              <a:rPr lang="en-US" sz="2400" b="1" baseline="-25000" dirty="0">
                <a:cs typeface="+mn-cs"/>
              </a:rPr>
              <a:t>0</a:t>
            </a:r>
            <a:r>
              <a:rPr lang="en-US" sz="2400" b="1" dirty="0">
                <a:cs typeface="+mn-cs"/>
              </a:rPr>
              <a:t>: </a:t>
            </a:r>
            <a:r>
              <a:rPr lang="en-US" sz="2400" b="1" dirty="0" err="1">
                <a:cs typeface="+mn-cs"/>
              </a:rPr>
              <a:t>Habing</a:t>
            </a:r>
            <a:r>
              <a:rPr lang="en-US" sz="2400" b="1" dirty="0">
                <a:cs typeface="+mn-cs"/>
              </a:rPr>
              <a:t>  </a:t>
            </a:r>
            <a:r>
              <a:rPr lang="en-US" sz="2400" b="1" dirty="0" err="1">
                <a:latin typeface="Symbol" charset="0"/>
                <a:cs typeface="+mn-cs"/>
              </a:rPr>
              <a:t>c</a:t>
            </a:r>
            <a:r>
              <a:rPr lang="en-US" sz="2400" b="1" dirty="0" err="1">
                <a:cs typeface="+mn-cs"/>
              </a:rPr>
              <a:t>:Draine</a:t>
            </a:r>
            <a:r>
              <a:rPr lang="en-US" sz="2400" b="1" dirty="0">
                <a:cs typeface="+mn-cs"/>
              </a:rPr>
              <a:t>  ~1.7 G</a:t>
            </a:r>
            <a:r>
              <a:rPr lang="en-US" sz="2400" b="1" baseline="-25000" dirty="0">
                <a:cs typeface="+mn-cs"/>
              </a:rPr>
              <a:t>0</a:t>
            </a:r>
            <a:endParaRPr lang="en-US" sz="2400" b="1" dirty="0">
              <a:cs typeface="+mn-cs"/>
            </a:endParaRPr>
          </a:p>
          <a:p>
            <a:pPr>
              <a:defRPr/>
            </a:pPr>
            <a:r>
              <a:rPr lang="en-US" sz="2400" b="1" dirty="0" smtClean="0">
                <a:cs typeface="+mn-cs"/>
              </a:rPr>
              <a:t>U: Mathis ~ 1.1G</a:t>
            </a:r>
            <a:r>
              <a:rPr lang="en-US" sz="2400" b="1" baseline="-25000" dirty="0" smtClean="0">
                <a:cs typeface="+mn-cs"/>
              </a:rPr>
              <a:t>0</a:t>
            </a:r>
            <a:r>
              <a:rPr lang="en-US" sz="2400" b="1" dirty="0" smtClean="0">
                <a:cs typeface="+mn-cs"/>
              </a:rPr>
              <a:t> </a:t>
            </a:r>
          </a:p>
          <a:p>
            <a:pPr>
              <a:defRPr/>
            </a:pPr>
            <a:r>
              <a:rPr lang="en-US" sz="2400" b="1" dirty="0" smtClean="0">
                <a:cs typeface="+mn-cs"/>
              </a:rPr>
              <a:t>G</a:t>
            </a:r>
            <a:r>
              <a:rPr lang="en-US" sz="2400" b="1" baseline="-25000" dirty="0" smtClean="0">
                <a:cs typeface="+mn-cs"/>
              </a:rPr>
              <a:t>0</a:t>
            </a:r>
            <a:r>
              <a:rPr lang="en-US" sz="2400" b="1" dirty="0" smtClean="0">
                <a:cs typeface="+mn-cs"/>
              </a:rPr>
              <a:t> </a:t>
            </a:r>
            <a:r>
              <a:rPr lang="en-US" sz="2400" b="1" dirty="0">
                <a:cs typeface="+mn-cs"/>
              </a:rPr>
              <a:t>= 10</a:t>
            </a:r>
            <a:r>
              <a:rPr lang="en-US" sz="2400" b="1" baseline="30000" dirty="0">
                <a:cs typeface="+mn-cs"/>
              </a:rPr>
              <a:t>5</a:t>
            </a:r>
            <a:r>
              <a:rPr lang="en-US" sz="2400" b="1" dirty="0">
                <a:cs typeface="+mn-cs"/>
              </a:rPr>
              <a:t>   Orion trapezium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05200" y="4800600"/>
            <a:ext cx="2334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r>
              <a:rPr lang="en-US" sz="2400" b="1" baseline="-25000" dirty="0" smtClean="0"/>
              <a:t>e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30-100 </a:t>
            </a:r>
            <a:r>
              <a:rPr lang="en-US" sz="2400" b="1" dirty="0"/>
              <a:t>cm</a:t>
            </a:r>
            <a:r>
              <a:rPr lang="en-US" sz="2400" b="1" baseline="30000" dirty="0"/>
              <a:t>-3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32" name="TextBox 4"/>
          <p:cNvSpPr txBox="1">
            <a:spLocks noChangeArrowheads="1"/>
          </p:cNvSpPr>
          <p:nvPr/>
        </p:nvSpPr>
        <p:spPr bwMode="auto">
          <a:xfrm>
            <a:off x="2438400" y="2952750"/>
            <a:ext cx="9685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</a:t>
            </a:r>
            <a:r>
              <a:rPr lang="en-US" sz="2400" b="1" baseline="30000" dirty="0"/>
              <a:t>+</a:t>
            </a:r>
            <a:r>
              <a:rPr lang="en-US" sz="2400" b="1" dirty="0"/>
              <a:t>/HI</a:t>
            </a:r>
          </a:p>
        </p:txBody>
      </p:sp>
      <p:sp>
        <p:nvSpPr>
          <p:cNvPr id="33" name="TextBox 5"/>
          <p:cNvSpPr txBox="1">
            <a:spLocks noChangeArrowheads="1"/>
          </p:cNvSpPr>
          <p:nvPr/>
        </p:nvSpPr>
        <p:spPr bwMode="auto">
          <a:xfrm>
            <a:off x="2895600" y="5445626"/>
            <a:ext cx="2686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</a:t>
            </a:r>
            <a:r>
              <a:rPr lang="en-US" sz="2400" b="1" baseline="30000" dirty="0"/>
              <a:t>+</a:t>
            </a:r>
            <a:r>
              <a:rPr lang="en-US" sz="2400" b="1" dirty="0"/>
              <a:t>/</a:t>
            </a:r>
            <a:r>
              <a:rPr lang="en-US" sz="2400" b="1" dirty="0" smtClean="0"/>
              <a:t>H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400" b="1" dirty="0" smtClean="0"/>
              <a:t>Dark”  CO </a:t>
            </a:r>
            <a:endParaRPr lang="en-US" sz="2400" b="1" dirty="0"/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1362075" y="4937125"/>
            <a:ext cx="99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A</a:t>
            </a:r>
            <a:r>
              <a:rPr lang="en-US" sz="2400" b="1" baseline="-25000" dirty="0">
                <a:cs typeface="+mn-cs"/>
              </a:rPr>
              <a:t>v</a:t>
            </a:r>
            <a:r>
              <a:rPr lang="en-US" sz="2400" b="1" dirty="0">
                <a:cs typeface="+mn-cs"/>
              </a:rPr>
              <a:t> = 8</a:t>
            </a:r>
          </a:p>
        </p:txBody>
      </p:sp>
      <p:sp>
        <p:nvSpPr>
          <p:cNvPr id="35" name="Rectangle 21"/>
          <p:cNvSpPr>
            <a:spLocks noChangeArrowheads="1"/>
          </p:cNvSpPr>
          <p:nvPr/>
        </p:nvSpPr>
        <p:spPr bwMode="auto">
          <a:xfrm>
            <a:off x="1390650" y="4572000"/>
            <a:ext cx="50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__</a:t>
            </a:r>
          </a:p>
        </p:txBody>
      </p:sp>
    </p:spTree>
    <p:extLst>
      <p:ext uri="{BB962C8B-B14F-4D97-AF65-F5344CB8AC3E}">
        <p14:creationId xmlns:p14="http://schemas.microsoft.com/office/powerpoint/2010/main" val="16500689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ianofitap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"/>
            <a:ext cx="3517900" cy="3048000"/>
          </a:xfrm>
          <a:prstGeom prst="rect">
            <a:avLst/>
          </a:prstGeom>
        </p:spPr>
      </p:pic>
      <p:pic>
        <p:nvPicPr>
          <p:cNvPr id="5" name="Picture 4" descr="anianofiga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0" y="228600"/>
            <a:ext cx="3530600" cy="3067050"/>
          </a:xfrm>
          <a:prstGeom prst="rect">
            <a:avLst/>
          </a:prstGeom>
        </p:spPr>
      </p:pic>
      <p:pic>
        <p:nvPicPr>
          <p:cNvPr id="6" name="Picture 5" descr="anianofitap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3429000"/>
            <a:ext cx="3467100" cy="3028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4400" y="6400800"/>
            <a:ext cx="195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Aniano</a:t>
            </a:r>
            <a:r>
              <a:rPr lang="en-US" sz="1800" b="1" dirty="0" smtClean="0"/>
              <a:t> et al. 2012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724400" y="3505200"/>
            <a:ext cx="43434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Low  average U  ~ 5, low </a:t>
            </a:r>
            <a:r>
              <a:rPr lang="en-US" sz="2000" b="1" dirty="0" err="1" smtClean="0"/>
              <a:t>f</a:t>
            </a:r>
            <a:r>
              <a:rPr lang="en-US" sz="2000" b="1" baseline="-25000" dirty="0" err="1" smtClean="0"/>
              <a:t>PDR</a:t>
            </a:r>
            <a:r>
              <a:rPr lang="en-US" sz="2000" b="1" dirty="0" smtClean="0"/>
              <a:t> &lt; 20%</a:t>
            </a:r>
          </a:p>
          <a:p>
            <a:endParaRPr lang="en-US" sz="2400" b="1" dirty="0" smtClean="0"/>
          </a:p>
          <a:p>
            <a:r>
              <a:rPr lang="en-US" sz="2000" b="1" dirty="0" smtClean="0"/>
              <a:t>Diffuse gas + low U on GMCs</a:t>
            </a:r>
          </a:p>
          <a:p>
            <a:endParaRPr lang="en-US" sz="2000" b="1" dirty="0" smtClean="0"/>
          </a:p>
          <a:p>
            <a:r>
              <a:rPr lang="en-US" sz="2000" b="1" dirty="0"/>
              <a:t>Also </a:t>
            </a:r>
            <a:r>
              <a:rPr lang="en-US" sz="2000" b="1" dirty="0" err="1"/>
              <a:t>Cubick</a:t>
            </a:r>
            <a:r>
              <a:rPr lang="en-US" sz="2000" b="1" dirty="0"/>
              <a:t> et al. 2008, Pineda et al. (2010 , 2013) find U &lt; 100</a:t>
            </a:r>
          </a:p>
          <a:p>
            <a:endParaRPr lang="en-US" sz="2400" b="1" dirty="0"/>
          </a:p>
          <a:p>
            <a:r>
              <a:rPr lang="en-US" sz="2000" b="1" dirty="0" smtClean="0"/>
              <a:t>Wolfire, </a:t>
            </a:r>
            <a:r>
              <a:rPr lang="en-US" sz="2000" b="1" dirty="0" err="1" smtClean="0"/>
              <a:t>Hollenbach</a:t>
            </a:r>
            <a:r>
              <a:rPr lang="en-US" sz="2000" b="1" dirty="0" smtClean="0"/>
              <a:t> in prep</a:t>
            </a:r>
            <a:r>
              <a:rPr lang="en-US" sz="2000" b="1" dirty="0"/>
              <a:t>:</a:t>
            </a:r>
            <a:r>
              <a:rPr lang="en-US" sz="2000" b="1" dirty="0" smtClean="0"/>
              <a:t>  average U on  GMCs  ~10-30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54303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xallf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27" y="381000"/>
            <a:ext cx="3031966" cy="2880360"/>
          </a:xfrm>
          <a:prstGeom prst="rect">
            <a:avLst/>
          </a:prstGeom>
        </p:spPr>
      </p:pic>
      <p:pic>
        <p:nvPicPr>
          <p:cNvPr id="5" name="Picture 4" descr="croxallfle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0" y="3124200"/>
            <a:ext cx="3017520" cy="261517"/>
          </a:xfrm>
          <a:prstGeom prst="rect">
            <a:avLst/>
          </a:prstGeom>
        </p:spPr>
      </p:pic>
      <p:pic>
        <p:nvPicPr>
          <p:cNvPr id="6" name="Picture 5" descr="apj418679f13_h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513126"/>
            <a:ext cx="2984863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32863" y="4572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NGC 1097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685800"/>
            <a:ext cx="1331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008000"/>
                </a:solidFill>
              </a:rPr>
              <a:t>NGC 4559</a:t>
            </a:r>
            <a:endParaRPr lang="en-US" sz="2000" b="1" dirty="0">
              <a:solidFill>
                <a:srgbClr val="008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400800" y="1924110"/>
            <a:ext cx="838200" cy="89529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6629400" y="1890075"/>
            <a:ext cx="327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6661360" y="1918098"/>
            <a:ext cx="990600" cy="76618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7336109" y="2038290"/>
            <a:ext cx="469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G</a:t>
            </a:r>
            <a:r>
              <a:rPr lang="en-US" sz="2000" b="1" baseline="-25000" dirty="0" smtClean="0">
                <a:solidFill>
                  <a:schemeClr val="bg1"/>
                </a:solidFill>
              </a:rPr>
              <a:t>0</a:t>
            </a:r>
            <a:endParaRPr lang="en-US" sz="2000" b="1" baseline="-25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505200"/>
            <a:ext cx="197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err="1" smtClean="0"/>
              <a:t>Croxall</a:t>
            </a:r>
            <a:r>
              <a:rPr lang="en-US" sz="1800" b="1" dirty="0" smtClean="0"/>
              <a:t> et al. 2012</a:t>
            </a:r>
            <a:endParaRPr lang="en-US" sz="1800" b="1" dirty="0"/>
          </a:p>
        </p:txBody>
      </p:sp>
      <p:pic>
        <p:nvPicPr>
          <p:cNvPr id="18" name="Picture 17" descr="croxallf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02920"/>
            <a:ext cx="2911492" cy="29260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407560" y="16764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3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60757" y="11430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03757" y="25146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FF0000"/>
                </a:solidFill>
              </a:rPr>
              <a:t>10</a:t>
            </a:r>
            <a:r>
              <a:rPr lang="en-US" sz="1800" b="1" baseline="30000" dirty="0" smtClean="0">
                <a:solidFill>
                  <a:srgbClr val="FF0000"/>
                </a:solidFill>
              </a:rPr>
              <a:t>4</a:t>
            </a:r>
            <a:endParaRPr lang="en-US" sz="1800" b="1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65757" y="1611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29600" y="7620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3800" y="2373868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1"/>
                </a:solidFill>
              </a:rPr>
              <a:t>10</a:t>
            </a:r>
            <a:r>
              <a:rPr lang="en-US" sz="1800" b="1" baseline="30000" dirty="0" smtClean="0">
                <a:solidFill>
                  <a:schemeClr val="bg1"/>
                </a:solidFill>
              </a:rPr>
              <a:t>3</a:t>
            </a:r>
            <a:endParaRPr lang="en-US" sz="1800" b="1" baseline="300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05200" y="685800"/>
            <a:ext cx="2040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[NII] 122</a:t>
            </a:r>
          </a:p>
          <a:p>
            <a:r>
              <a:rPr lang="en-US" sz="2000" b="1" dirty="0" smtClean="0"/>
              <a:t>+ [SIII] 18.7/33.5 </a:t>
            </a:r>
            <a:endParaRPr lang="en-US" sz="2000" b="1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3657600" y="2133600"/>
            <a:ext cx="16002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3581400" y="2184737"/>
            <a:ext cx="1189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or</a:t>
            </a:r>
          </a:p>
          <a:p>
            <a:r>
              <a:rPr lang="en-US" sz="2000" b="1" dirty="0" smtClean="0"/>
              <a:t>[NII] 122 </a:t>
            </a:r>
          </a:p>
          <a:p>
            <a:r>
              <a:rPr lang="en-US" sz="2000" b="1" dirty="0" smtClean="0"/>
              <a:t>+ n</a:t>
            </a:r>
            <a:r>
              <a:rPr lang="en-US" sz="2000" b="1" baseline="-25000" dirty="0" smtClean="0"/>
              <a:t>e</a:t>
            </a:r>
            <a:r>
              <a:rPr lang="en-US" sz="2000" b="1" dirty="0" smtClean="0"/>
              <a:t> = 10 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668486" y="1595735"/>
            <a:ext cx="1749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Ionized Gas </a:t>
            </a:r>
            <a:endParaRPr lang="en-US" sz="2400" b="1" dirty="0"/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828800" y="3657600"/>
            <a:ext cx="990600" cy="1143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Box 24"/>
          <p:cNvSpPr txBox="1"/>
          <p:nvPr/>
        </p:nvSpPr>
        <p:spPr>
          <a:xfrm>
            <a:off x="6354627" y="5435768"/>
            <a:ext cx="1272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[NII] 122 </a:t>
            </a:r>
          </a:p>
          <a:p>
            <a:r>
              <a:rPr lang="en-US" sz="2000" b="1" dirty="0" smtClean="0"/>
              <a:t>+ n</a:t>
            </a:r>
            <a:r>
              <a:rPr lang="en-US" sz="2000" b="1" baseline="-25000" dirty="0" smtClean="0"/>
              <a:t>e</a:t>
            </a:r>
            <a:r>
              <a:rPr lang="en-US" sz="2000" b="1" dirty="0" smtClean="0"/>
              <a:t> = 100 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4038600"/>
            <a:ext cx="1459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Diffuse Gas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" y="4495800"/>
            <a:ext cx="1723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30%  of  [CII]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5902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 descr="Mookerjeafig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3612113" cy="272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TextBox 2"/>
          <p:cNvSpPr txBox="1">
            <a:spLocks noChangeArrowheads="1"/>
          </p:cNvSpPr>
          <p:nvPr/>
        </p:nvSpPr>
        <p:spPr bwMode="auto">
          <a:xfrm>
            <a:off x="419100" y="3200400"/>
            <a:ext cx="34671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Mookerjea</a:t>
            </a:r>
            <a:r>
              <a:rPr lang="en-US" sz="1800" b="1" dirty="0"/>
              <a:t> et al. 2011  HerM33es         </a:t>
            </a:r>
          </a:p>
        </p:txBody>
      </p:sp>
      <p:sp>
        <p:nvSpPr>
          <p:cNvPr id="27651" name="TextBox 3"/>
          <p:cNvSpPr txBox="1">
            <a:spLocks noChangeArrowheads="1"/>
          </p:cNvSpPr>
          <p:nvPr/>
        </p:nvSpPr>
        <p:spPr bwMode="auto">
          <a:xfrm>
            <a:off x="369671" y="76200"/>
            <a:ext cx="14551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PACS [CII]</a:t>
            </a:r>
          </a:p>
        </p:txBody>
      </p:sp>
      <p:sp>
        <p:nvSpPr>
          <p:cNvPr id="27652" name="TextBox 4"/>
          <p:cNvSpPr txBox="1">
            <a:spLocks noChangeArrowheads="1"/>
          </p:cNvSpPr>
          <p:nvPr/>
        </p:nvSpPr>
        <p:spPr bwMode="auto">
          <a:xfrm>
            <a:off x="1752600" y="76200"/>
            <a:ext cx="6547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[OI]</a:t>
            </a: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657600" y="609600"/>
            <a:ext cx="0" cy="113823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655" name="TextBox 12"/>
          <p:cNvSpPr txBox="1">
            <a:spLocks noChangeArrowheads="1"/>
          </p:cNvSpPr>
          <p:nvPr/>
        </p:nvSpPr>
        <p:spPr bwMode="auto">
          <a:xfrm>
            <a:off x="2362200" y="76200"/>
            <a:ext cx="198002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M33 HII </a:t>
            </a:r>
            <a:r>
              <a:rPr lang="en-US" sz="2000" b="1" dirty="0" smtClean="0"/>
              <a:t>Region</a:t>
            </a:r>
            <a:endParaRPr lang="en-US" sz="2000" b="1" dirty="0"/>
          </a:p>
        </p:txBody>
      </p:sp>
      <p:sp>
        <p:nvSpPr>
          <p:cNvPr id="27656" name="TextBox 14"/>
          <p:cNvSpPr txBox="1">
            <a:spLocks noChangeArrowheads="1"/>
          </p:cNvSpPr>
          <p:nvPr/>
        </p:nvSpPr>
        <p:spPr bwMode="auto">
          <a:xfrm>
            <a:off x="252354" y="3483114"/>
            <a:ext cx="317664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20-30%  [CII] </a:t>
            </a:r>
            <a:r>
              <a:rPr lang="en-US" sz="2000" b="1" dirty="0" err="1"/>
              <a:t>ionised</a:t>
            </a:r>
            <a:r>
              <a:rPr lang="en-US" sz="2000" b="1" dirty="0"/>
              <a:t> gas</a:t>
            </a:r>
          </a:p>
          <a:p>
            <a:r>
              <a:rPr lang="en-US" sz="2000" b="1" dirty="0"/>
              <a:t>80-70%  [CII] neutral PDR </a:t>
            </a:r>
          </a:p>
        </p:txBody>
      </p:sp>
      <p:pic>
        <p:nvPicPr>
          <p:cNvPr id="11" name="Picture 3" descr="Lebouteillerfig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62" y="533400"/>
            <a:ext cx="3345438" cy="266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4"/>
          <p:cNvSpPr txBox="1">
            <a:spLocks noChangeArrowheads="1"/>
          </p:cNvSpPr>
          <p:nvPr/>
        </p:nvSpPr>
        <p:spPr bwMode="auto">
          <a:xfrm>
            <a:off x="6810375" y="76200"/>
            <a:ext cx="15311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LMC-N 11B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4869429" y="76200"/>
            <a:ext cx="198942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PACS [CII</a:t>
            </a:r>
            <a:r>
              <a:rPr lang="en-US" sz="2000" b="1" dirty="0" smtClean="0"/>
              <a:t>] [OI]</a:t>
            </a:r>
            <a:endParaRPr lang="en-US" sz="2000" b="1" dirty="0"/>
          </a:p>
        </p:txBody>
      </p:sp>
      <p:sp>
        <p:nvSpPr>
          <p:cNvPr id="14" name="TextBox 5"/>
          <p:cNvSpPr txBox="1">
            <a:spLocks noChangeArrowheads="1"/>
          </p:cNvSpPr>
          <p:nvPr/>
        </p:nvSpPr>
        <p:spPr bwMode="auto">
          <a:xfrm>
            <a:off x="4953000" y="3200400"/>
            <a:ext cx="41148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 dirty="0" err="1"/>
              <a:t>Lebouteiller</a:t>
            </a:r>
            <a:r>
              <a:rPr lang="en-US" sz="1800" b="1" dirty="0"/>
              <a:t> et al. </a:t>
            </a:r>
            <a:r>
              <a:rPr lang="en-US" sz="1800" b="1" dirty="0" smtClean="0"/>
              <a:t>2012 SHINING</a:t>
            </a:r>
            <a:endParaRPr lang="en-US" sz="1800" b="1" dirty="0"/>
          </a:p>
        </p:txBody>
      </p:sp>
      <p:pic>
        <p:nvPicPr>
          <p:cNvPr id="2" name="Picture 1" descr="cormierf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07" y="4270248"/>
            <a:ext cx="2846862" cy="2359152"/>
          </a:xfrm>
          <a:prstGeom prst="rect">
            <a:avLst/>
          </a:prstGeom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410200" y="3483114"/>
            <a:ext cx="323412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5-15%  [CII] diffuse </a:t>
            </a:r>
            <a:r>
              <a:rPr lang="en-US" sz="2000" b="1" dirty="0" err="1"/>
              <a:t>ionised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8</a:t>
            </a:r>
            <a:r>
              <a:rPr lang="en-US" sz="2000" b="1" dirty="0" smtClean="0"/>
              <a:t>5-95</a:t>
            </a:r>
            <a:r>
              <a:rPr lang="en-US" sz="2000" b="1" dirty="0"/>
              <a:t>%  [CII] neutral PDR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96501" y="4267200"/>
            <a:ext cx="1056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Haro</a:t>
            </a:r>
            <a:r>
              <a:rPr lang="en-US" sz="2000" b="1" dirty="0" smtClean="0"/>
              <a:t> 11</a:t>
            </a:r>
            <a:endParaRPr lang="en-US" sz="2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105400" y="4431268"/>
            <a:ext cx="207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/>
              <a:t>Cormier et al. 2012</a:t>
            </a:r>
            <a:endParaRPr lang="en-US" sz="1800" b="1" dirty="0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5257800" y="4930914"/>
            <a:ext cx="28347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 smtClean="0"/>
              <a:t>90%  </a:t>
            </a:r>
            <a:r>
              <a:rPr lang="en-US" sz="2000" b="1" dirty="0"/>
              <a:t>[CII] </a:t>
            </a:r>
            <a:r>
              <a:rPr lang="en-US" sz="2000" b="1" dirty="0" smtClean="0"/>
              <a:t>diffuse</a:t>
            </a:r>
            <a:endParaRPr lang="en-US" sz="2000" b="1" dirty="0"/>
          </a:p>
          <a:p>
            <a:r>
              <a:rPr lang="en-US" sz="2000" b="1" dirty="0" smtClean="0"/>
              <a:t>10%  </a:t>
            </a:r>
            <a:r>
              <a:rPr lang="en-US" sz="2000" b="1" dirty="0"/>
              <a:t>[CII] neutral PDR </a:t>
            </a:r>
          </a:p>
        </p:txBody>
      </p:sp>
    </p:spTree>
    <p:extLst>
      <p:ext uri="{BB962C8B-B14F-4D97-AF65-F5344CB8AC3E}">
        <p14:creationId xmlns:p14="http://schemas.microsoft.com/office/powerpoint/2010/main" val="165314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6" descr="kennicuttfig8o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704850"/>
            <a:ext cx="3565525" cy="346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2281238" y="4191000"/>
            <a:ext cx="19859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Kennicutt et al. 2011</a:t>
            </a:r>
          </a:p>
        </p:txBody>
      </p:sp>
      <p:sp>
        <p:nvSpPr>
          <p:cNvPr id="26627" name="TextBox 3"/>
          <p:cNvSpPr txBox="1">
            <a:spLocks noChangeArrowheads="1"/>
          </p:cNvSpPr>
          <p:nvPr/>
        </p:nvSpPr>
        <p:spPr bwMode="auto">
          <a:xfrm>
            <a:off x="1143000" y="300038"/>
            <a:ext cx="3505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Herschel  PACS</a:t>
            </a: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963613" y="3516313"/>
            <a:ext cx="1703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b="1">
                <a:solidFill>
                  <a:schemeClr val="bg1"/>
                </a:solidFill>
              </a:rPr>
              <a:t>FWHM  250 pc </a:t>
            </a:r>
          </a:p>
        </p:txBody>
      </p:sp>
      <p:sp>
        <p:nvSpPr>
          <p:cNvPr id="26629" name="TextBox 5"/>
          <p:cNvSpPr txBox="1">
            <a:spLocks noChangeArrowheads="1"/>
          </p:cNvSpPr>
          <p:nvPr/>
        </p:nvSpPr>
        <p:spPr bwMode="auto">
          <a:xfrm>
            <a:off x="4176713" y="104775"/>
            <a:ext cx="1560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NGC 3521</a:t>
            </a:r>
          </a:p>
        </p:txBody>
      </p:sp>
      <p:pic>
        <p:nvPicPr>
          <p:cNvPr id="26630" name="Picture 1" descr="brunner3521s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788" y="960438"/>
            <a:ext cx="41624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1" name="TextBox 2"/>
          <p:cNvSpPr txBox="1">
            <a:spLocks noChangeArrowheads="1"/>
          </p:cNvSpPr>
          <p:nvPr/>
        </p:nvSpPr>
        <p:spPr bwMode="auto">
          <a:xfrm>
            <a:off x="5986463" y="381000"/>
            <a:ext cx="1709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Spitzer IRS</a:t>
            </a:r>
          </a:p>
        </p:txBody>
      </p:sp>
      <p:sp>
        <p:nvSpPr>
          <p:cNvPr id="26632" name="TextBox 3"/>
          <p:cNvSpPr txBox="1">
            <a:spLocks noChangeArrowheads="1"/>
          </p:cNvSpPr>
          <p:nvPr/>
        </p:nvSpPr>
        <p:spPr bwMode="auto">
          <a:xfrm>
            <a:off x="6665913" y="4191000"/>
            <a:ext cx="18684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Brunner et al. 2009</a:t>
            </a:r>
          </a:p>
        </p:txBody>
      </p:sp>
      <p:sp>
        <p:nvSpPr>
          <p:cNvPr id="26633" name="TextBox 1"/>
          <p:cNvSpPr txBox="1">
            <a:spLocks noChangeArrowheads="1"/>
          </p:cNvSpPr>
          <p:nvPr/>
        </p:nvSpPr>
        <p:spPr bwMode="auto">
          <a:xfrm>
            <a:off x="5748338" y="1066800"/>
            <a:ext cx="15049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>
                <a:latin typeface="Symbol" charset="0"/>
              </a:rPr>
              <a:t>D</a:t>
            </a:r>
            <a:r>
              <a:rPr lang="en-US" sz="1800" b="1"/>
              <a:t>E/k ~ 510 K</a:t>
            </a:r>
          </a:p>
        </p:txBody>
      </p:sp>
      <p:sp>
        <p:nvSpPr>
          <p:cNvPr id="26634" name="TextBox 10"/>
          <p:cNvSpPr txBox="1">
            <a:spLocks noChangeArrowheads="1"/>
          </p:cNvSpPr>
          <p:nvPr/>
        </p:nvSpPr>
        <p:spPr bwMode="auto">
          <a:xfrm>
            <a:off x="1009650" y="1143000"/>
            <a:ext cx="13636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2"/>
                </a:solidFill>
                <a:latin typeface="Symbol" charset="0"/>
              </a:rPr>
              <a:t>D</a:t>
            </a:r>
            <a:r>
              <a:rPr lang="en-US" b="1">
                <a:solidFill>
                  <a:schemeClr val="bg2"/>
                </a:solidFill>
              </a:rPr>
              <a:t>E/k ~ 229 K</a:t>
            </a:r>
          </a:p>
        </p:txBody>
      </p:sp>
      <p:sp>
        <p:nvSpPr>
          <p:cNvPr id="26635" name="TextBox 1"/>
          <p:cNvSpPr txBox="1">
            <a:spLocks noChangeArrowheads="1"/>
          </p:cNvSpPr>
          <p:nvPr/>
        </p:nvSpPr>
        <p:spPr bwMode="auto">
          <a:xfrm>
            <a:off x="6691313" y="4495800"/>
            <a:ext cx="1843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Roussel et al.  2007</a:t>
            </a:r>
          </a:p>
        </p:txBody>
      </p:sp>
      <p:sp>
        <p:nvSpPr>
          <p:cNvPr id="26638" name="TextBox 4"/>
          <p:cNvSpPr txBox="1">
            <a:spLocks noChangeArrowheads="1"/>
          </p:cNvSpPr>
          <p:nvPr/>
        </p:nvSpPr>
        <p:spPr bwMode="auto">
          <a:xfrm>
            <a:off x="851493" y="4385608"/>
            <a:ext cx="609178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 smtClean="0"/>
              <a:t>X-rays  ?               </a:t>
            </a:r>
            <a:r>
              <a:rPr lang="en-US" sz="2000" b="1" dirty="0" err="1" smtClean="0"/>
              <a:t>Meijerink</a:t>
            </a:r>
            <a:r>
              <a:rPr lang="en-US" sz="2000" b="1" dirty="0" smtClean="0"/>
              <a:t> et al. 2007</a:t>
            </a:r>
          </a:p>
          <a:p>
            <a:r>
              <a:rPr lang="en-US" sz="2400" b="1" dirty="0" smtClean="0"/>
              <a:t>Cosmic Rays ?     </a:t>
            </a:r>
            <a:r>
              <a:rPr lang="en-US" sz="2000" b="1" dirty="0" err="1" smtClean="0"/>
              <a:t>Meijerink</a:t>
            </a:r>
            <a:r>
              <a:rPr lang="en-US" sz="2000" b="1" dirty="0" smtClean="0"/>
              <a:t> et al. 2011</a:t>
            </a:r>
          </a:p>
          <a:p>
            <a:r>
              <a:rPr lang="en-US" sz="2400" b="1" dirty="0" smtClean="0"/>
              <a:t>Shocks ?               </a:t>
            </a:r>
            <a:r>
              <a:rPr lang="en-US" sz="2000" b="1" dirty="0" smtClean="0"/>
              <a:t>Appleton et al. 2006 </a:t>
            </a:r>
          </a:p>
          <a:p>
            <a:r>
              <a:rPr lang="en-US" sz="2400" b="1" dirty="0" smtClean="0"/>
              <a:t>Turbulent Dissipation ?    </a:t>
            </a:r>
            <a:r>
              <a:rPr lang="en-US" sz="2000" b="1" dirty="0" smtClean="0"/>
              <a:t>Godard et al. 2009</a:t>
            </a:r>
            <a:endParaRPr lang="en-US" sz="2000" b="1" dirty="0"/>
          </a:p>
          <a:p>
            <a:r>
              <a:rPr lang="en-US" sz="2400" b="1" dirty="0" smtClean="0"/>
              <a:t>Large </a:t>
            </a:r>
            <a:r>
              <a:rPr lang="en-US" sz="2400" b="1" dirty="0"/>
              <a:t>scale mechanical energy dissipation   ? </a:t>
            </a:r>
          </a:p>
        </p:txBody>
      </p:sp>
      <p:sp>
        <p:nvSpPr>
          <p:cNvPr id="26639" name="TextBox 5"/>
          <p:cNvSpPr txBox="1">
            <a:spLocks noChangeArrowheads="1"/>
          </p:cNvSpPr>
          <p:nvPr/>
        </p:nvSpPr>
        <p:spPr bwMode="auto">
          <a:xfrm>
            <a:off x="1532412" y="118646"/>
            <a:ext cx="121078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KINGFISH</a:t>
            </a:r>
          </a:p>
        </p:txBody>
      </p:sp>
      <p:sp>
        <p:nvSpPr>
          <p:cNvPr id="26640" name="TextBox 5"/>
          <p:cNvSpPr txBox="1">
            <a:spLocks noChangeArrowheads="1"/>
          </p:cNvSpPr>
          <p:nvPr/>
        </p:nvSpPr>
        <p:spPr bwMode="auto">
          <a:xfrm>
            <a:off x="6096000" y="152400"/>
            <a:ext cx="8005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SINGS</a:t>
            </a:r>
          </a:p>
        </p:txBody>
      </p:sp>
    </p:spTree>
    <p:extLst>
      <p:ext uri="{BB962C8B-B14F-4D97-AF65-F5344CB8AC3E}">
        <p14:creationId xmlns:p14="http://schemas.microsoft.com/office/powerpoint/2010/main" val="2219412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extBox 2"/>
          <p:cNvSpPr txBox="1">
            <a:spLocks noChangeArrowheads="1"/>
          </p:cNvSpPr>
          <p:nvPr/>
        </p:nvSpPr>
        <p:spPr bwMode="auto">
          <a:xfrm>
            <a:off x="2057400" y="152400"/>
            <a:ext cx="5634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Phase Distribution Constraints from OVI</a:t>
            </a:r>
          </a:p>
        </p:txBody>
      </p:sp>
      <p:sp>
        <p:nvSpPr>
          <p:cNvPr id="31746" name="TextBox 4"/>
          <p:cNvSpPr txBox="1">
            <a:spLocks noChangeArrowheads="1"/>
          </p:cNvSpPr>
          <p:nvPr/>
        </p:nvSpPr>
        <p:spPr bwMode="auto">
          <a:xfrm>
            <a:off x="1565275" y="6291263"/>
            <a:ext cx="1711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Bowen et al. 2008</a:t>
            </a:r>
          </a:p>
        </p:txBody>
      </p:sp>
      <p:sp>
        <p:nvSpPr>
          <p:cNvPr id="31747" name="TextBox 5"/>
          <p:cNvSpPr txBox="1">
            <a:spLocks noChangeArrowheads="1"/>
          </p:cNvSpPr>
          <p:nvPr/>
        </p:nvSpPr>
        <p:spPr bwMode="auto">
          <a:xfrm>
            <a:off x="4114800" y="762000"/>
            <a:ext cx="474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N(OVI) from FUV absorption line of OVI</a:t>
            </a:r>
          </a:p>
        </p:txBody>
      </p:sp>
      <p:pic>
        <p:nvPicPr>
          <p:cNvPr id="31748" name="Picture 6" descr="OVIcooling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95400"/>
            <a:ext cx="3028950" cy="3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>
            <a:off x="7010400" y="2286000"/>
            <a:ext cx="5334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5715000" y="2286000"/>
            <a:ext cx="1066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751" name="TextBox 14"/>
          <p:cNvSpPr txBox="1">
            <a:spLocks noChangeArrowheads="1"/>
          </p:cNvSpPr>
          <p:nvPr/>
        </p:nvSpPr>
        <p:spPr bwMode="auto">
          <a:xfrm>
            <a:off x="7008813" y="1916113"/>
            <a:ext cx="9159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chemeClr val="bg1"/>
                </a:solidFill>
              </a:rPr>
              <a:t>X-RAY</a:t>
            </a:r>
          </a:p>
        </p:txBody>
      </p:sp>
      <p:sp>
        <p:nvSpPr>
          <p:cNvPr id="31752" name="TextBox 15"/>
          <p:cNvSpPr txBox="1">
            <a:spLocks noChangeArrowheads="1"/>
          </p:cNvSpPr>
          <p:nvPr/>
        </p:nvSpPr>
        <p:spPr bwMode="auto">
          <a:xfrm>
            <a:off x="5181600" y="1905000"/>
            <a:ext cx="812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chemeClr val="bg1"/>
                </a:solidFill>
              </a:rPr>
              <a:t>WNM</a:t>
            </a:r>
          </a:p>
        </p:txBody>
      </p:sp>
      <p:sp>
        <p:nvSpPr>
          <p:cNvPr id="31753" name="TextBox 16"/>
          <p:cNvSpPr txBox="1">
            <a:spLocks noChangeArrowheads="1"/>
          </p:cNvSpPr>
          <p:nvPr/>
        </p:nvSpPr>
        <p:spPr bwMode="auto">
          <a:xfrm>
            <a:off x="4572000" y="5181600"/>
            <a:ext cx="3886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Conductive interfaces</a:t>
            </a:r>
          </a:p>
          <a:p>
            <a:r>
              <a:rPr lang="en-US" sz="2000" b="1" dirty="0"/>
              <a:t>Turbulent mixing layers</a:t>
            </a:r>
          </a:p>
          <a:p>
            <a:r>
              <a:rPr lang="en-US" b="1" dirty="0"/>
              <a:t>                 de </a:t>
            </a:r>
            <a:r>
              <a:rPr lang="en-US" b="1" dirty="0" err="1"/>
              <a:t>Avillez</a:t>
            </a:r>
            <a:r>
              <a:rPr lang="en-US" b="1" dirty="0"/>
              <a:t>  &amp; </a:t>
            </a:r>
            <a:r>
              <a:rPr lang="en-US" b="1" dirty="0" err="1"/>
              <a:t>Breitschwerdt</a:t>
            </a:r>
            <a:r>
              <a:rPr lang="en-US" b="1" dirty="0"/>
              <a:t> 2005</a:t>
            </a:r>
          </a:p>
        </p:txBody>
      </p:sp>
      <p:pic>
        <p:nvPicPr>
          <p:cNvPr id="31754" name="Picture 9" descr="large-fg1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55638"/>
            <a:ext cx="3216275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TextBox 11"/>
          <p:cNvSpPr txBox="1">
            <a:spLocks noChangeArrowheads="1"/>
          </p:cNvSpPr>
          <p:nvPr/>
        </p:nvSpPr>
        <p:spPr bwMode="auto">
          <a:xfrm>
            <a:off x="1954213" y="773113"/>
            <a:ext cx="1881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chemeClr val="bg2"/>
                </a:solidFill>
              </a:rPr>
              <a:t>n</a:t>
            </a:r>
            <a:r>
              <a:rPr lang="en-US" sz="1800" b="1" baseline="-25000">
                <a:solidFill>
                  <a:schemeClr val="bg2"/>
                </a:solidFill>
              </a:rPr>
              <a:t>0</a:t>
            </a:r>
            <a:r>
              <a:rPr lang="en-US" sz="1800" b="1">
                <a:solidFill>
                  <a:schemeClr val="bg2"/>
                </a:solidFill>
              </a:rPr>
              <a:t> = 1.3x10</a:t>
            </a:r>
            <a:r>
              <a:rPr lang="en-US" sz="1800" b="1" baseline="30000">
                <a:solidFill>
                  <a:schemeClr val="bg2"/>
                </a:solidFill>
              </a:rPr>
              <a:t>-8</a:t>
            </a:r>
            <a:r>
              <a:rPr lang="en-US" sz="1800" b="1">
                <a:solidFill>
                  <a:schemeClr val="bg2"/>
                </a:solidFill>
              </a:rPr>
              <a:t> cm</a:t>
            </a:r>
            <a:r>
              <a:rPr lang="en-US" sz="1800" b="1" baseline="30000">
                <a:solidFill>
                  <a:schemeClr val="bg2"/>
                </a:solidFill>
              </a:rPr>
              <a:t>-3</a:t>
            </a:r>
          </a:p>
        </p:txBody>
      </p:sp>
    </p:spTree>
    <p:extLst>
      <p:ext uri="{BB962C8B-B14F-4D97-AF65-F5344CB8AC3E}">
        <p14:creationId xmlns:p14="http://schemas.microsoft.com/office/powerpoint/2010/main" val="296283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9" descr="large-fg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55638"/>
            <a:ext cx="3216275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extBox 4"/>
          <p:cNvSpPr txBox="1">
            <a:spLocks noChangeArrowheads="1"/>
          </p:cNvSpPr>
          <p:nvPr/>
        </p:nvSpPr>
        <p:spPr bwMode="auto">
          <a:xfrm>
            <a:off x="1565275" y="6291263"/>
            <a:ext cx="1711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Bowen et al. 2008</a:t>
            </a:r>
          </a:p>
        </p:txBody>
      </p:sp>
      <p:sp>
        <p:nvSpPr>
          <p:cNvPr id="32771" name="TextBox 5"/>
          <p:cNvSpPr txBox="1">
            <a:spLocks noChangeArrowheads="1"/>
          </p:cNvSpPr>
          <p:nvPr/>
        </p:nvSpPr>
        <p:spPr bwMode="auto">
          <a:xfrm>
            <a:off x="4114800" y="762000"/>
            <a:ext cx="474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N(OVI) from FUV absorption line of OVI</a:t>
            </a:r>
          </a:p>
        </p:txBody>
      </p:sp>
      <p:pic>
        <p:nvPicPr>
          <p:cNvPr id="32772" name="Picture 3" descr="mottef2.jpg                                                    0020FFA0Macintosh HD                   7C263110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3154363"/>
            <a:ext cx="3740150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1"/>
          <p:cNvSpPr txBox="1">
            <a:spLocks noChangeArrowheads="1"/>
          </p:cNvSpPr>
          <p:nvPr/>
        </p:nvSpPr>
        <p:spPr bwMode="auto">
          <a:xfrm>
            <a:off x="4157663" y="1220788"/>
            <a:ext cx="4986337" cy="178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n(OVI)  only few 10</a:t>
            </a:r>
            <a:r>
              <a:rPr lang="en-US" sz="2000" b="1" baseline="30000"/>
              <a:t>-8</a:t>
            </a:r>
            <a:r>
              <a:rPr lang="en-US" sz="2000" b="1"/>
              <a:t> cm</a:t>
            </a:r>
            <a:r>
              <a:rPr lang="en-US" sz="2000" b="1" baseline="30000"/>
              <a:t>-3</a:t>
            </a:r>
          </a:p>
          <a:p>
            <a:r>
              <a:rPr lang="en-US"/>
              <a:t>  </a:t>
            </a:r>
            <a:r>
              <a:rPr lang="en-US" sz="1800" b="1"/>
              <a:t> D. Cox numerous</a:t>
            </a:r>
          </a:p>
          <a:p>
            <a:endParaRPr lang="en-US"/>
          </a:p>
          <a:p>
            <a:r>
              <a:rPr lang="en-US" sz="2000" b="1"/>
              <a:t>MO too much OVI</a:t>
            </a:r>
          </a:p>
          <a:p>
            <a:r>
              <a:rPr lang="en-US" sz="2000" b="1"/>
              <a:t>Slavin &amp; Cox clouds in WNM reduces OVI </a:t>
            </a:r>
          </a:p>
          <a:p>
            <a:endParaRPr lang="en-US"/>
          </a:p>
        </p:txBody>
      </p:sp>
      <p:sp>
        <p:nvSpPr>
          <p:cNvPr id="32774" name="TextBox 7"/>
          <p:cNvSpPr txBox="1">
            <a:spLocks noChangeArrowheads="1"/>
          </p:cNvSpPr>
          <p:nvPr/>
        </p:nvSpPr>
        <p:spPr bwMode="auto">
          <a:xfrm>
            <a:off x="5554663" y="2667000"/>
            <a:ext cx="1227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>
                <a:solidFill>
                  <a:schemeClr val="tx2"/>
                </a:solidFill>
              </a:rPr>
              <a:t>Reality! 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6172200" y="3124200"/>
            <a:ext cx="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776" name="TextBox 11"/>
          <p:cNvSpPr txBox="1">
            <a:spLocks noChangeArrowheads="1"/>
          </p:cNvSpPr>
          <p:nvPr/>
        </p:nvSpPr>
        <p:spPr bwMode="auto">
          <a:xfrm>
            <a:off x="1954213" y="773113"/>
            <a:ext cx="1881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chemeClr val="bg2"/>
                </a:solidFill>
              </a:rPr>
              <a:t>n</a:t>
            </a:r>
            <a:r>
              <a:rPr lang="en-US" sz="1800" b="1" baseline="-25000">
                <a:solidFill>
                  <a:schemeClr val="bg2"/>
                </a:solidFill>
              </a:rPr>
              <a:t>0</a:t>
            </a:r>
            <a:r>
              <a:rPr lang="en-US" sz="1800" b="1">
                <a:solidFill>
                  <a:schemeClr val="bg2"/>
                </a:solidFill>
              </a:rPr>
              <a:t> = 1.3x10</a:t>
            </a:r>
            <a:r>
              <a:rPr lang="en-US" sz="1800" b="1" baseline="30000">
                <a:solidFill>
                  <a:schemeClr val="bg2"/>
                </a:solidFill>
              </a:rPr>
              <a:t>-8</a:t>
            </a:r>
            <a:r>
              <a:rPr lang="en-US" sz="1800" b="1">
                <a:solidFill>
                  <a:schemeClr val="bg2"/>
                </a:solidFill>
              </a:rPr>
              <a:t> cm</a:t>
            </a:r>
            <a:r>
              <a:rPr lang="en-US" sz="1800" b="1" baseline="30000">
                <a:solidFill>
                  <a:schemeClr val="bg2"/>
                </a:solidFill>
              </a:rPr>
              <a:t>-3</a:t>
            </a:r>
          </a:p>
        </p:txBody>
      </p:sp>
      <p:sp>
        <p:nvSpPr>
          <p:cNvPr id="32777" name="TextBox 2"/>
          <p:cNvSpPr txBox="1">
            <a:spLocks noChangeArrowheads="1"/>
          </p:cNvSpPr>
          <p:nvPr/>
        </p:nvSpPr>
        <p:spPr bwMode="auto">
          <a:xfrm>
            <a:off x="2057400" y="152400"/>
            <a:ext cx="5634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Phase Distribution Constraints from OVI</a:t>
            </a:r>
          </a:p>
        </p:txBody>
      </p:sp>
    </p:spTree>
    <p:extLst>
      <p:ext uri="{BB962C8B-B14F-4D97-AF65-F5344CB8AC3E}">
        <p14:creationId xmlns:p14="http://schemas.microsoft.com/office/powerpoint/2010/main" val="312084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Box 4"/>
          <p:cNvSpPr txBox="1">
            <a:spLocks noChangeArrowheads="1"/>
          </p:cNvSpPr>
          <p:nvPr/>
        </p:nvSpPr>
        <p:spPr bwMode="auto">
          <a:xfrm>
            <a:off x="1565275" y="6291263"/>
            <a:ext cx="1711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/>
              <a:t>Bowen et al. 2008</a:t>
            </a:r>
          </a:p>
        </p:txBody>
      </p:sp>
      <p:sp>
        <p:nvSpPr>
          <p:cNvPr id="33794" name="TextBox 5"/>
          <p:cNvSpPr txBox="1">
            <a:spLocks noChangeArrowheads="1"/>
          </p:cNvSpPr>
          <p:nvPr/>
        </p:nvSpPr>
        <p:spPr bwMode="auto">
          <a:xfrm>
            <a:off x="4114800" y="762000"/>
            <a:ext cx="4749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N(OVI) from FUV absorption line of OVI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5715000" y="2286000"/>
            <a:ext cx="10668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796" name="TextBox 16"/>
          <p:cNvSpPr txBox="1">
            <a:spLocks noChangeArrowheads="1"/>
          </p:cNvSpPr>
          <p:nvPr/>
        </p:nvSpPr>
        <p:spPr bwMode="auto">
          <a:xfrm>
            <a:off x="4572000" y="5376863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/>
              <a:t> </a:t>
            </a:r>
            <a:r>
              <a:rPr lang="en-US" b="1"/>
              <a:t>de Avillez  &amp; Breitschwerdt 2005</a:t>
            </a:r>
          </a:p>
        </p:txBody>
      </p:sp>
      <p:pic>
        <p:nvPicPr>
          <p:cNvPr id="33797" name="Picture 1" descr="fg2a.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76400"/>
            <a:ext cx="3798888" cy="368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" descr="large-fg1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55638"/>
            <a:ext cx="3216275" cy="566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9" name="TextBox 2"/>
          <p:cNvSpPr txBox="1">
            <a:spLocks noChangeArrowheads="1"/>
          </p:cNvSpPr>
          <p:nvPr/>
        </p:nvSpPr>
        <p:spPr bwMode="auto">
          <a:xfrm>
            <a:off x="1954213" y="773113"/>
            <a:ext cx="18811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 b="1">
                <a:solidFill>
                  <a:schemeClr val="bg2"/>
                </a:solidFill>
              </a:rPr>
              <a:t>n</a:t>
            </a:r>
            <a:r>
              <a:rPr lang="en-US" sz="1800" b="1" baseline="-25000">
                <a:solidFill>
                  <a:schemeClr val="bg2"/>
                </a:solidFill>
              </a:rPr>
              <a:t>0</a:t>
            </a:r>
            <a:r>
              <a:rPr lang="en-US" sz="1800" b="1">
                <a:solidFill>
                  <a:schemeClr val="bg2"/>
                </a:solidFill>
              </a:rPr>
              <a:t> = 1.3x10</a:t>
            </a:r>
            <a:r>
              <a:rPr lang="en-US" sz="1800" b="1" baseline="30000">
                <a:solidFill>
                  <a:schemeClr val="bg2"/>
                </a:solidFill>
              </a:rPr>
              <a:t>-8</a:t>
            </a:r>
            <a:r>
              <a:rPr lang="en-US" sz="1800" b="1">
                <a:solidFill>
                  <a:schemeClr val="bg2"/>
                </a:solidFill>
              </a:rPr>
              <a:t> cm</a:t>
            </a:r>
            <a:r>
              <a:rPr lang="en-US" sz="1800" b="1" baseline="30000">
                <a:solidFill>
                  <a:schemeClr val="bg2"/>
                </a:solidFill>
              </a:rPr>
              <a:t>-3</a:t>
            </a:r>
          </a:p>
        </p:txBody>
      </p:sp>
      <p:sp>
        <p:nvSpPr>
          <p:cNvPr id="33800" name="TextBox 2"/>
          <p:cNvSpPr txBox="1">
            <a:spLocks noChangeArrowheads="1"/>
          </p:cNvSpPr>
          <p:nvPr/>
        </p:nvSpPr>
        <p:spPr bwMode="auto">
          <a:xfrm>
            <a:off x="2057400" y="152400"/>
            <a:ext cx="5634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Phase Distribution Constraints from OVI</a:t>
            </a:r>
          </a:p>
        </p:txBody>
      </p:sp>
    </p:spTree>
    <p:extLst>
      <p:ext uri="{BB962C8B-B14F-4D97-AF65-F5344CB8AC3E}">
        <p14:creationId xmlns:p14="http://schemas.microsoft.com/office/powerpoint/2010/main" val="1803576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Box 1"/>
          <p:cNvSpPr txBox="1">
            <a:spLocks noChangeArrowheads="1"/>
          </p:cNvSpPr>
          <p:nvPr/>
        </p:nvSpPr>
        <p:spPr bwMode="auto">
          <a:xfrm>
            <a:off x="3048000" y="228600"/>
            <a:ext cx="2039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 dirty="0"/>
              <a:t>Conclusions</a:t>
            </a:r>
          </a:p>
        </p:txBody>
      </p:sp>
      <p:sp>
        <p:nvSpPr>
          <p:cNvPr id="38914" name="TextBox 1"/>
          <p:cNvSpPr txBox="1">
            <a:spLocks noChangeArrowheads="1"/>
          </p:cNvSpPr>
          <p:nvPr/>
        </p:nvSpPr>
        <p:spPr bwMode="auto">
          <a:xfrm>
            <a:off x="381000" y="762000"/>
            <a:ext cx="7750840" cy="5570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/>
              <a:t>1.)CNM pressure distribution width set  by turbulence  </a:t>
            </a:r>
            <a:r>
              <a:rPr lang="en-US" sz="2000" b="1" dirty="0" smtClean="0"/>
              <a:t>but </a:t>
            </a:r>
            <a:r>
              <a:rPr lang="en-US" sz="2000" b="1" dirty="0"/>
              <a:t>median </a:t>
            </a:r>
            <a:endParaRPr lang="en-US" sz="2000" b="1" dirty="0" smtClean="0"/>
          </a:p>
          <a:p>
            <a:r>
              <a:rPr lang="en-US" sz="2000" b="1" dirty="0"/>
              <a:t> </a:t>
            </a:r>
            <a:r>
              <a:rPr lang="en-US" sz="2000" b="1" dirty="0" smtClean="0"/>
              <a:t>    set </a:t>
            </a:r>
            <a:r>
              <a:rPr lang="en-US" sz="2000" b="1" dirty="0"/>
              <a:t>by two-phase pressure.</a:t>
            </a:r>
          </a:p>
          <a:p>
            <a:endParaRPr lang="en-US" dirty="0"/>
          </a:p>
          <a:p>
            <a:r>
              <a:rPr lang="en-US" sz="2000" b="1" dirty="0" smtClean="0"/>
              <a:t>2.</a:t>
            </a:r>
            <a:r>
              <a:rPr lang="en-US" sz="2000" b="1" dirty="0"/>
              <a:t>)</a:t>
            </a:r>
            <a:r>
              <a:rPr lang="en-US" sz="2000" b="1" dirty="0" err="1"/>
              <a:t>Tenatively</a:t>
            </a:r>
            <a:r>
              <a:rPr lang="en-US" sz="2000" b="1" dirty="0"/>
              <a:t>: the mass fraction of in-plane thermally unstable gas is </a:t>
            </a:r>
          </a:p>
          <a:p>
            <a:r>
              <a:rPr lang="en-US" sz="2000" b="1" dirty="0"/>
              <a:t>    not very high. I am waiting for better statistics.</a:t>
            </a:r>
          </a:p>
          <a:p>
            <a:endParaRPr lang="en-US" sz="2000" b="1" dirty="0"/>
          </a:p>
          <a:p>
            <a:r>
              <a:rPr lang="en-US" sz="2000" b="1" dirty="0"/>
              <a:t>3.)The mass fraction of out-of-plane thermally unstable gas IS </a:t>
            </a:r>
            <a:r>
              <a:rPr lang="en-US" sz="2000" b="1" dirty="0" smtClean="0"/>
              <a:t>high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4.)Self-regulating cycle (pressure, star formation, phase transitions)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maintains the two-phase pressure in the </a:t>
            </a:r>
            <a:r>
              <a:rPr lang="en-US" sz="2000" b="1" dirty="0" err="1" smtClean="0"/>
              <a:t>midplane</a:t>
            </a:r>
            <a:endParaRPr lang="en-US" sz="2000" b="1" dirty="0"/>
          </a:p>
          <a:p>
            <a:endParaRPr lang="en-US" sz="2000" b="1" dirty="0" smtClean="0"/>
          </a:p>
          <a:p>
            <a:r>
              <a:rPr lang="en-US" sz="2000" b="1" dirty="0" smtClean="0"/>
              <a:t>5.)Dark gas. How do models compare with observations (at low Z). </a:t>
            </a:r>
          </a:p>
          <a:p>
            <a:r>
              <a:rPr lang="en-US" sz="2000" b="1" dirty="0" smtClean="0"/>
              <a:t>   Could it be </a:t>
            </a:r>
            <a:r>
              <a:rPr lang="en-US" sz="2000" b="1" dirty="0" err="1" smtClean="0"/>
              <a:t>substaintially</a:t>
            </a:r>
            <a:r>
              <a:rPr lang="en-US" sz="2000" b="1" dirty="0" smtClean="0"/>
              <a:t> HI and not H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? Do hydro models produce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more DG? </a:t>
            </a:r>
            <a:endParaRPr lang="en-US" sz="2000" b="1" baseline="-25000" dirty="0"/>
          </a:p>
          <a:p>
            <a:endParaRPr lang="en-US" sz="2000" b="1" dirty="0" smtClean="0"/>
          </a:p>
          <a:p>
            <a:r>
              <a:rPr lang="en-US" sz="2000" b="1" dirty="0"/>
              <a:t>6</a:t>
            </a:r>
            <a:r>
              <a:rPr lang="en-US" sz="2000" b="1" dirty="0" smtClean="0"/>
              <a:t>.</a:t>
            </a:r>
            <a:r>
              <a:rPr lang="en-US" sz="2000" b="1" dirty="0"/>
              <a:t>) Ample evidence for small scale mechanical heating/turbulent </a:t>
            </a:r>
          </a:p>
          <a:p>
            <a:r>
              <a:rPr lang="en-US" sz="2000" b="1" dirty="0"/>
              <a:t>     </a:t>
            </a:r>
            <a:r>
              <a:rPr lang="en-US" sz="2000" b="1" dirty="0" smtClean="0"/>
              <a:t>dissipation.  Can this dominate at large scale in diffuse gas?</a:t>
            </a:r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74962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143000"/>
            <a:ext cx="7543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7.) [CII] mainly comes from moderate n and moderate to low G</a:t>
            </a:r>
            <a:r>
              <a:rPr lang="en-US" sz="2000" b="1" baseline="-25000" dirty="0"/>
              <a:t>0</a:t>
            </a:r>
            <a:r>
              <a:rPr lang="en-US" sz="2000" b="1" dirty="0"/>
              <a:t>    </a:t>
            </a:r>
          </a:p>
          <a:p>
            <a:r>
              <a:rPr lang="en-US" sz="2000" b="1" dirty="0"/>
              <a:t>     PDRs plus some neutral diffuse gas (mainly in outer galaxy).</a:t>
            </a:r>
          </a:p>
          <a:p>
            <a:endParaRPr lang="en-US" sz="2000" b="1" dirty="0"/>
          </a:p>
          <a:p>
            <a:r>
              <a:rPr lang="en-US" sz="2000" b="1" dirty="0" smtClean="0"/>
              <a:t>8.)</a:t>
            </a:r>
            <a:r>
              <a:rPr lang="en-US" sz="2000" b="1" dirty="0"/>
              <a:t>WIM/HII contribution </a:t>
            </a:r>
            <a:r>
              <a:rPr lang="en-US" sz="2000" b="1" dirty="0" smtClean="0"/>
              <a:t>to [CII] is uncertain  </a:t>
            </a:r>
            <a:r>
              <a:rPr lang="en-US" sz="2000" b="1" dirty="0"/>
              <a:t>~ 30%</a:t>
            </a:r>
          </a:p>
          <a:p>
            <a:endParaRPr lang="en-US" sz="2000" b="1" dirty="0" smtClean="0"/>
          </a:p>
          <a:p>
            <a:r>
              <a:rPr lang="en-US" sz="2000" b="1" dirty="0"/>
              <a:t>9</a:t>
            </a:r>
            <a:r>
              <a:rPr lang="en-US" sz="2000" b="1" dirty="0" smtClean="0"/>
              <a:t>.</a:t>
            </a:r>
            <a:r>
              <a:rPr lang="en-US" sz="2000" b="1" dirty="0"/>
              <a:t>)OVI constraints. Must not overproduce </a:t>
            </a:r>
            <a:r>
              <a:rPr lang="en-US" sz="2000" b="1" dirty="0" smtClean="0"/>
              <a:t>OVI. Likely</a:t>
            </a:r>
          </a:p>
          <a:p>
            <a:r>
              <a:rPr lang="en-US" sz="2000" b="1" dirty="0" smtClean="0"/>
              <a:t>    comes from turbulent mixing regions  between HIM/CNM/WNM</a:t>
            </a:r>
            <a:endParaRPr lang="en-US" sz="2000" b="1" dirty="0"/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3048000" y="228600"/>
            <a:ext cx="2039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8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61616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AutoShape 2"/>
          <p:cNvSpPr>
            <a:spLocks noChangeArrowheads="1"/>
          </p:cNvSpPr>
          <p:nvPr/>
        </p:nvSpPr>
        <p:spPr bwMode="auto">
          <a:xfrm>
            <a:off x="457200" y="533400"/>
            <a:ext cx="2743200" cy="2057400"/>
          </a:xfrm>
          <a:prstGeom prst="cloudCallout">
            <a:avLst>
              <a:gd name="adj1" fmla="val -27370"/>
              <a:gd name="adj2" fmla="val -29014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07875" name="Text Box 3"/>
          <p:cNvSpPr txBox="1">
            <a:spLocks noChangeArrowheads="1"/>
          </p:cNvSpPr>
          <p:nvPr/>
        </p:nvSpPr>
        <p:spPr bwMode="auto">
          <a:xfrm>
            <a:off x="990600" y="1022350"/>
            <a:ext cx="1674813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cs typeface="+mn-cs"/>
              </a:rPr>
              <a:t> Warm  H 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T = 8000 K</a:t>
            </a:r>
          </a:p>
          <a:p>
            <a:pPr>
              <a:defRPr/>
            </a:pPr>
            <a:r>
              <a:rPr lang="en-US" sz="2400" dirty="0">
                <a:cs typeface="+mn-cs"/>
              </a:rPr>
              <a:t>n = 0.3 cm</a:t>
            </a:r>
            <a:r>
              <a:rPr lang="en-US" sz="2400" baseline="30000" dirty="0">
                <a:cs typeface="+mn-cs"/>
              </a:rPr>
              <a:t>-3</a:t>
            </a:r>
            <a:endParaRPr lang="en-US" sz="2400" dirty="0">
              <a:cs typeface="+mn-cs"/>
            </a:endParaRPr>
          </a:p>
        </p:txBody>
      </p:sp>
      <p:sp>
        <p:nvSpPr>
          <p:cNvPr id="207876" name="AutoShape 4"/>
          <p:cNvSpPr>
            <a:spLocks noChangeArrowheads="1"/>
          </p:cNvSpPr>
          <p:nvPr/>
        </p:nvSpPr>
        <p:spPr bwMode="auto">
          <a:xfrm>
            <a:off x="5638800" y="3308350"/>
            <a:ext cx="2590800" cy="1644650"/>
          </a:xfrm>
          <a:prstGeom prst="cloudCallout">
            <a:avLst>
              <a:gd name="adj1" fmla="val -43074"/>
              <a:gd name="adj2" fmla="val -134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400">
              <a:cs typeface="+mn-cs"/>
            </a:endParaRPr>
          </a:p>
        </p:txBody>
      </p:sp>
      <p:sp>
        <p:nvSpPr>
          <p:cNvPr id="207877" name="Text Box 5"/>
          <p:cNvSpPr txBox="1">
            <a:spLocks noChangeArrowheads="1"/>
          </p:cNvSpPr>
          <p:nvPr/>
        </p:nvSpPr>
        <p:spPr bwMode="auto">
          <a:xfrm>
            <a:off x="6096000" y="3536950"/>
            <a:ext cx="1633538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Cold  H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T = </a:t>
            </a:r>
            <a:r>
              <a:rPr lang="en-US" sz="2400" b="1" dirty="0" smtClean="0">
                <a:cs typeface="+mn-cs"/>
              </a:rPr>
              <a:t>80 </a:t>
            </a:r>
            <a:r>
              <a:rPr lang="en-US" sz="2400" b="1" dirty="0">
                <a:cs typeface="+mn-cs"/>
              </a:rPr>
              <a:t>K</a:t>
            </a:r>
          </a:p>
          <a:p>
            <a:pPr>
              <a:defRPr/>
            </a:pPr>
            <a:r>
              <a:rPr lang="en-US" sz="2400" b="1" dirty="0">
                <a:cs typeface="+mn-cs"/>
              </a:rPr>
              <a:t>n = 30 cm</a:t>
            </a:r>
            <a:r>
              <a:rPr lang="en-US" sz="2400" b="1" baseline="30000" dirty="0">
                <a:cs typeface="+mn-cs"/>
              </a:rPr>
              <a:t>-3</a:t>
            </a:r>
            <a:endParaRPr lang="en-US" sz="2400" b="1" dirty="0">
              <a:cs typeface="+mn-cs"/>
            </a:endParaRPr>
          </a:p>
        </p:txBody>
      </p:sp>
      <p:sp>
        <p:nvSpPr>
          <p:cNvPr id="207878" name="AutoShape 6"/>
          <p:cNvSpPr>
            <a:spLocks noChangeArrowheads="1"/>
          </p:cNvSpPr>
          <p:nvPr/>
        </p:nvSpPr>
        <p:spPr bwMode="auto">
          <a:xfrm rot="10869228">
            <a:off x="609600" y="3405188"/>
            <a:ext cx="2362200" cy="2209800"/>
          </a:xfrm>
          <a:prstGeom prst="cloudCallout">
            <a:avLst>
              <a:gd name="adj1" fmla="val -37106"/>
              <a:gd name="adj2" fmla="val -33315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>
              <a:defRPr/>
            </a:pPr>
            <a:endParaRPr lang="en-US" sz="2400" dirty="0">
              <a:cs typeface="+mn-cs"/>
            </a:endParaRPr>
          </a:p>
        </p:txBody>
      </p:sp>
      <p:sp>
        <p:nvSpPr>
          <p:cNvPr id="207879" name="Text Box 7"/>
          <p:cNvSpPr txBox="1">
            <a:spLocks noChangeArrowheads="1"/>
          </p:cNvSpPr>
          <p:nvPr/>
        </p:nvSpPr>
        <p:spPr bwMode="auto">
          <a:xfrm>
            <a:off x="1143000" y="4130675"/>
            <a:ext cx="13906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Cold   H</a:t>
            </a:r>
            <a:r>
              <a:rPr lang="en-US" sz="2400" b="1" baseline="-25000" dirty="0">
                <a:cs typeface="+mn-cs"/>
              </a:rPr>
              <a:t>2</a:t>
            </a:r>
            <a:endParaRPr lang="en-US" sz="2400" b="1" dirty="0">
              <a:cs typeface="+mn-cs"/>
            </a:endParaRPr>
          </a:p>
          <a:p>
            <a:pPr>
              <a:defRPr/>
            </a:pPr>
            <a:r>
              <a:rPr lang="en-US" sz="2400" b="1" dirty="0">
                <a:cs typeface="+mn-cs"/>
              </a:rPr>
              <a:t>T = 10 K</a:t>
            </a:r>
          </a:p>
        </p:txBody>
      </p:sp>
      <p:sp>
        <p:nvSpPr>
          <p:cNvPr id="207880" name="AutoShape 8"/>
          <p:cNvSpPr>
            <a:spLocks noChangeAspect="1" noChangeArrowheads="1"/>
          </p:cNvSpPr>
          <p:nvPr/>
        </p:nvSpPr>
        <p:spPr bwMode="auto">
          <a:xfrm>
            <a:off x="3886200" y="3832225"/>
            <a:ext cx="457200" cy="434975"/>
          </a:xfrm>
          <a:prstGeom prst="star5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000">
              <a:cs typeface="+mn-cs"/>
            </a:endParaRPr>
          </a:p>
        </p:txBody>
      </p:sp>
      <p:sp>
        <p:nvSpPr>
          <p:cNvPr id="207881" name="AutoShape 9"/>
          <p:cNvSpPr>
            <a:spLocks noChangeAspect="1" noChangeArrowheads="1"/>
          </p:cNvSpPr>
          <p:nvPr/>
        </p:nvSpPr>
        <p:spPr bwMode="auto">
          <a:xfrm>
            <a:off x="3733800" y="4343400"/>
            <a:ext cx="457200" cy="434975"/>
          </a:xfrm>
          <a:prstGeom prst="star5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 sz="2000">
              <a:cs typeface="+mn-cs"/>
            </a:endParaRPr>
          </a:p>
        </p:txBody>
      </p:sp>
      <p:sp>
        <p:nvSpPr>
          <p:cNvPr id="207882" name="Freeform 10"/>
          <p:cNvSpPr>
            <a:spLocks/>
          </p:cNvSpPr>
          <p:nvPr/>
        </p:nvSpPr>
        <p:spPr bwMode="auto">
          <a:xfrm>
            <a:off x="27432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3" name="Freeform 11"/>
          <p:cNvSpPr>
            <a:spLocks/>
          </p:cNvSpPr>
          <p:nvPr/>
        </p:nvSpPr>
        <p:spPr bwMode="auto">
          <a:xfrm>
            <a:off x="2590800" y="34290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4" name="Freeform 12"/>
          <p:cNvSpPr>
            <a:spLocks/>
          </p:cNvSpPr>
          <p:nvPr/>
        </p:nvSpPr>
        <p:spPr bwMode="auto">
          <a:xfrm>
            <a:off x="26670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5" name="Freeform 13"/>
          <p:cNvSpPr>
            <a:spLocks/>
          </p:cNvSpPr>
          <p:nvPr/>
        </p:nvSpPr>
        <p:spPr bwMode="auto">
          <a:xfrm>
            <a:off x="2514600" y="3505200"/>
            <a:ext cx="228600" cy="1828800"/>
          </a:xfrm>
          <a:custGeom>
            <a:avLst/>
            <a:gdLst>
              <a:gd name="T0" fmla="*/ 192 w 464"/>
              <a:gd name="T1" fmla="*/ 0 h 1008"/>
              <a:gd name="T2" fmla="*/ 432 w 464"/>
              <a:gd name="T3" fmla="*/ 336 h 1008"/>
              <a:gd name="T4" fmla="*/ 0 w 464"/>
              <a:gd name="T5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1008">
                <a:moveTo>
                  <a:pt x="192" y="0"/>
                </a:moveTo>
                <a:cubicBezTo>
                  <a:pt x="328" y="84"/>
                  <a:pt x="464" y="168"/>
                  <a:pt x="432" y="336"/>
                </a:cubicBezTo>
                <a:cubicBezTo>
                  <a:pt x="400" y="504"/>
                  <a:pt x="72" y="896"/>
                  <a:pt x="0" y="1008"/>
                </a:cubicBezTo>
              </a:path>
            </a:pathLst>
          </a:custGeom>
          <a:noFill/>
          <a:ln w="28575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86" name="Text Box 14"/>
          <p:cNvSpPr txBox="1">
            <a:spLocks noChangeArrowheads="1"/>
          </p:cNvSpPr>
          <p:nvPr/>
        </p:nvSpPr>
        <p:spPr bwMode="auto">
          <a:xfrm>
            <a:off x="914400" y="5638800"/>
            <a:ext cx="18256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solidFill>
                  <a:srgbClr val="FFFF00"/>
                </a:solidFill>
                <a:cs typeface="+mn-cs"/>
              </a:rPr>
              <a:t>Classic PDR</a:t>
            </a:r>
            <a:endParaRPr lang="en-US" sz="2400" b="1" dirty="0">
              <a:cs typeface="+mn-cs"/>
            </a:endParaRPr>
          </a:p>
        </p:txBody>
      </p:sp>
      <p:sp>
        <p:nvSpPr>
          <p:cNvPr id="207887" name="Line 15"/>
          <p:cNvSpPr>
            <a:spLocks noChangeShapeType="1"/>
          </p:cNvSpPr>
          <p:nvPr/>
        </p:nvSpPr>
        <p:spPr bwMode="auto">
          <a:xfrm flipV="1">
            <a:off x="1905000" y="5334000"/>
            <a:ext cx="609600" cy="304800"/>
          </a:xfrm>
          <a:prstGeom prst="line">
            <a:avLst/>
          </a:prstGeom>
          <a:noFill/>
          <a:ln w="254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7891" name="Text Box 19"/>
          <p:cNvSpPr txBox="1">
            <a:spLocks noChangeArrowheads="1"/>
          </p:cNvSpPr>
          <p:nvPr/>
        </p:nvSpPr>
        <p:spPr bwMode="auto">
          <a:xfrm>
            <a:off x="4073525" y="3519488"/>
            <a:ext cx="9556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solidFill>
                  <a:schemeClr val="hlink"/>
                </a:solidFill>
                <a:cs typeface="+mn-cs"/>
              </a:rPr>
              <a:t>OB star</a:t>
            </a:r>
          </a:p>
        </p:txBody>
      </p:sp>
      <p:sp>
        <p:nvSpPr>
          <p:cNvPr id="207894" name="Text Box 22"/>
          <p:cNvSpPr txBox="1">
            <a:spLocks noChangeArrowheads="1"/>
          </p:cNvSpPr>
          <p:nvPr/>
        </p:nvSpPr>
        <p:spPr bwMode="auto">
          <a:xfrm>
            <a:off x="4395788" y="3946525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 </a:t>
            </a:r>
          </a:p>
        </p:txBody>
      </p:sp>
      <p:sp>
        <p:nvSpPr>
          <p:cNvPr id="207895" name="Text Box 23"/>
          <p:cNvSpPr txBox="1">
            <a:spLocks noChangeArrowheads="1"/>
          </p:cNvSpPr>
          <p:nvPr/>
        </p:nvSpPr>
        <p:spPr bwMode="auto">
          <a:xfrm>
            <a:off x="3481388" y="3657600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 </a:t>
            </a:r>
          </a:p>
        </p:txBody>
      </p:sp>
      <p:sp>
        <p:nvSpPr>
          <p:cNvPr id="207896" name="Text Box 24"/>
          <p:cNvSpPr txBox="1">
            <a:spLocks noChangeArrowheads="1"/>
          </p:cNvSpPr>
          <p:nvPr/>
        </p:nvSpPr>
        <p:spPr bwMode="auto">
          <a:xfrm>
            <a:off x="3328988" y="4572000"/>
            <a:ext cx="48101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H</a:t>
            </a:r>
            <a:r>
              <a:rPr lang="en-US" sz="2000" b="1" baseline="30000" dirty="0">
                <a:cs typeface="+mn-cs"/>
              </a:rPr>
              <a:t>+</a:t>
            </a:r>
            <a:r>
              <a:rPr lang="en-US" sz="2000" baseline="30000" dirty="0">
                <a:cs typeface="+mn-cs"/>
              </a:rPr>
              <a:t> </a:t>
            </a:r>
          </a:p>
        </p:txBody>
      </p:sp>
      <p:sp>
        <p:nvSpPr>
          <p:cNvPr id="18452" name="TextBox 1"/>
          <p:cNvSpPr txBox="1">
            <a:spLocks noChangeArrowheads="1"/>
          </p:cNvSpPr>
          <p:nvPr/>
        </p:nvSpPr>
        <p:spPr bwMode="auto">
          <a:xfrm>
            <a:off x="7086600" y="3352800"/>
            <a:ext cx="91969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CNM</a:t>
            </a:r>
          </a:p>
        </p:txBody>
      </p:sp>
      <p:sp>
        <p:nvSpPr>
          <p:cNvPr id="18453" name="TextBox 2"/>
          <p:cNvSpPr txBox="1">
            <a:spLocks noChangeArrowheads="1"/>
          </p:cNvSpPr>
          <p:nvPr/>
        </p:nvSpPr>
        <p:spPr bwMode="auto">
          <a:xfrm>
            <a:off x="1981200" y="742950"/>
            <a:ext cx="10180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WNM</a:t>
            </a:r>
          </a:p>
        </p:txBody>
      </p:sp>
      <p:sp>
        <p:nvSpPr>
          <p:cNvPr id="18457" name="TextBox 4"/>
          <p:cNvSpPr txBox="1">
            <a:spLocks noChangeArrowheads="1"/>
          </p:cNvSpPr>
          <p:nvPr/>
        </p:nvSpPr>
        <p:spPr bwMode="auto">
          <a:xfrm>
            <a:off x="2438400" y="2952750"/>
            <a:ext cx="9685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</a:t>
            </a:r>
            <a:r>
              <a:rPr lang="en-US" sz="2400" b="1" baseline="30000" dirty="0"/>
              <a:t>+</a:t>
            </a:r>
            <a:r>
              <a:rPr lang="en-US" sz="2400" b="1" dirty="0"/>
              <a:t>/HI</a:t>
            </a:r>
          </a:p>
        </p:txBody>
      </p:sp>
      <p:sp>
        <p:nvSpPr>
          <p:cNvPr id="18458" name="TextBox 5"/>
          <p:cNvSpPr txBox="1">
            <a:spLocks noChangeArrowheads="1"/>
          </p:cNvSpPr>
          <p:nvPr/>
        </p:nvSpPr>
        <p:spPr bwMode="auto">
          <a:xfrm>
            <a:off x="2895600" y="5445626"/>
            <a:ext cx="26868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C</a:t>
            </a:r>
            <a:r>
              <a:rPr lang="en-US" sz="2400" b="1" baseline="30000" dirty="0"/>
              <a:t>+</a:t>
            </a:r>
            <a:r>
              <a:rPr lang="en-US" sz="2400" b="1" dirty="0"/>
              <a:t>/</a:t>
            </a:r>
            <a:r>
              <a:rPr lang="en-US" sz="2400" b="1" dirty="0" smtClean="0"/>
              <a:t>H</a:t>
            </a:r>
            <a:r>
              <a:rPr lang="en-US" sz="2400" b="1" baseline="-25000" dirty="0" smtClean="0"/>
              <a:t>2</a:t>
            </a:r>
            <a:r>
              <a:rPr lang="en-US" sz="2400" b="1" dirty="0" smtClean="0"/>
              <a:t>  </a:t>
            </a:r>
            <a:r>
              <a:rPr lang="en-US" sz="2000" b="1" dirty="0" smtClean="0"/>
              <a:t>“</a:t>
            </a:r>
            <a:r>
              <a:rPr lang="en-US" sz="2400" b="1" dirty="0" smtClean="0"/>
              <a:t>Dark”  CO </a:t>
            </a:r>
            <a:endParaRPr lang="en-US" sz="2400" b="1" dirty="0"/>
          </a:p>
        </p:txBody>
      </p:sp>
      <p:sp>
        <p:nvSpPr>
          <p:cNvPr id="18459" name="TextBox 10"/>
          <p:cNvSpPr txBox="1">
            <a:spLocks noChangeArrowheads="1"/>
          </p:cNvSpPr>
          <p:nvPr/>
        </p:nvSpPr>
        <p:spPr bwMode="auto">
          <a:xfrm>
            <a:off x="3048000" y="4019550"/>
            <a:ext cx="723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FUV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2971800" y="4419600"/>
            <a:ext cx="650875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2" name="AutoShape 4"/>
          <p:cNvSpPr>
            <a:spLocks noChangeArrowheads="1"/>
          </p:cNvSpPr>
          <p:nvPr/>
        </p:nvSpPr>
        <p:spPr bwMode="auto">
          <a:xfrm>
            <a:off x="4495800" y="1066800"/>
            <a:ext cx="3387725" cy="1644650"/>
          </a:xfrm>
          <a:prstGeom prst="cloudCallout">
            <a:avLst>
              <a:gd name="adj1" fmla="val -43074"/>
              <a:gd name="adj2" fmla="val -1341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400" dirty="0">
                <a:cs typeface="+mn-cs"/>
              </a:rPr>
              <a:t>Warm H</a:t>
            </a:r>
            <a:r>
              <a:rPr lang="en-US" sz="2400" baseline="30000" dirty="0">
                <a:cs typeface="+mn-cs"/>
              </a:rPr>
              <a:t>+</a:t>
            </a:r>
          </a:p>
          <a:p>
            <a:pPr algn="ctr">
              <a:defRPr/>
            </a:pPr>
            <a:r>
              <a:rPr lang="en-US" sz="2400" dirty="0">
                <a:cs typeface="+mn-cs"/>
              </a:rPr>
              <a:t> T = 8000 K</a:t>
            </a:r>
          </a:p>
          <a:p>
            <a:pPr algn="ctr">
              <a:defRPr/>
            </a:pPr>
            <a:r>
              <a:rPr lang="en-US" sz="2400" dirty="0">
                <a:cs typeface="+mn-cs"/>
              </a:rPr>
              <a:t> </a:t>
            </a:r>
            <a:r>
              <a:rPr lang="en-US" sz="2400" dirty="0" smtClean="0">
                <a:cs typeface="+mn-cs"/>
              </a:rPr>
              <a:t>n</a:t>
            </a:r>
            <a:r>
              <a:rPr lang="en-US" sz="2400" baseline="-25000" dirty="0" smtClean="0">
                <a:cs typeface="+mn-cs"/>
              </a:rPr>
              <a:t>e</a:t>
            </a:r>
            <a:r>
              <a:rPr lang="en-US" sz="2400" dirty="0" smtClean="0">
                <a:cs typeface="+mn-cs"/>
              </a:rPr>
              <a:t> </a:t>
            </a:r>
            <a:r>
              <a:rPr lang="en-US" sz="2400" dirty="0">
                <a:cs typeface="+mn-cs"/>
              </a:rPr>
              <a:t>= 5 cm</a:t>
            </a:r>
            <a:r>
              <a:rPr lang="en-US" sz="2400" baseline="30000" dirty="0">
                <a:cs typeface="+mn-cs"/>
              </a:rPr>
              <a:t>-3</a:t>
            </a:r>
          </a:p>
        </p:txBody>
      </p:sp>
      <p:sp>
        <p:nvSpPr>
          <p:cNvPr id="18462" name="TextBox 13"/>
          <p:cNvSpPr txBox="1">
            <a:spLocks noChangeArrowheads="1"/>
          </p:cNvSpPr>
          <p:nvPr/>
        </p:nvSpPr>
        <p:spPr bwMode="auto">
          <a:xfrm>
            <a:off x="6684963" y="1295400"/>
            <a:ext cx="915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WIM 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4191000" y="2590800"/>
            <a:ext cx="685800" cy="6619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464" name="TextBox 17"/>
          <p:cNvSpPr txBox="1">
            <a:spLocks noChangeArrowheads="1"/>
          </p:cNvSpPr>
          <p:nvPr/>
        </p:nvSpPr>
        <p:spPr bwMode="auto">
          <a:xfrm rot="-2374048">
            <a:off x="3944938" y="2627313"/>
            <a:ext cx="736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EUV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05200" y="4800600"/>
            <a:ext cx="2334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</a:t>
            </a:r>
            <a:r>
              <a:rPr lang="en-US" sz="2400" b="1" baseline="-25000" dirty="0" smtClean="0"/>
              <a:t>e</a:t>
            </a:r>
            <a:r>
              <a:rPr lang="en-US" sz="2400" b="1" dirty="0" smtClean="0"/>
              <a:t> </a:t>
            </a:r>
            <a:r>
              <a:rPr lang="en-US" sz="2400" b="1" dirty="0"/>
              <a:t>= </a:t>
            </a:r>
            <a:r>
              <a:rPr lang="en-US" sz="2400" b="1" dirty="0" smtClean="0"/>
              <a:t>30-100 </a:t>
            </a:r>
            <a:r>
              <a:rPr lang="en-US" sz="2400" b="1" dirty="0"/>
              <a:t>cm</a:t>
            </a:r>
            <a:r>
              <a:rPr lang="en-US" sz="2400" b="1" baseline="30000" dirty="0"/>
              <a:t>-3</a:t>
            </a:r>
            <a:endParaRPr lang="en-US" sz="2400" b="1" dirty="0"/>
          </a:p>
          <a:p>
            <a:endParaRPr lang="en-US" sz="2400" dirty="0"/>
          </a:p>
        </p:txBody>
      </p:sp>
      <p:sp>
        <p:nvSpPr>
          <p:cNvPr id="35" name="Text Box 20"/>
          <p:cNvSpPr txBox="1">
            <a:spLocks noChangeArrowheads="1"/>
          </p:cNvSpPr>
          <p:nvPr/>
        </p:nvSpPr>
        <p:spPr bwMode="auto">
          <a:xfrm>
            <a:off x="1362075" y="4937125"/>
            <a:ext cx="992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A</a:t>
            </a:r>
            <a:r>
              <a:rPr lang="en-US" sz="2400" b="1" baseline="-25000" dirty="0">
                <a:cs typeface="+mn-cs"/>
              </a:rPr>
              <a:t>v</a:t>
            </a:r>
            <a:r>
              <a:rPr lang="en-US" sz="2400" b="1" dirty="0">
                <a:cs typeface="+mn-cs"/>
              </a:rPr>
              <a:t> = 8</a:t>
            </a:r>
          </a:p>
        </p:txBody>
      </p:sp>
      <p:sp>
        <p:nvSpPr>
          <p:cNvPr id="36" name="Rectangle 21"/>
          <p:cNvSpPr>
            <a:spLocks noChangeArrowheads="1"/>
          </p:cNvSpPr>
          <p:nvPr/>
        </p:nvSpPr>
        <p:spPr bwMode="auto">
          <a:xfrm>
            <a:off x="1390650" y="4572000"/>
            <a:ext cx="5052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dirty="0">
                <a:cs typeface="+mn-cs"/>
              </a:rPr>
              <a:t>__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53200" y="304800"/>
            <a:ext cx="232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 = 10</a:t>
            </a:r>
            <a:r>
              <a:rPr lang="en-US" sz="2400" b="1" baseline="30000" dirty="0" smtClean="0"/>
              <a:t>6</a:t>
            </a:r>
            <a:r>
              <a:rPr lang="en-US" sz="2400" b="1" dirty="0" smtClean="0"/>
              <a:t> K   HIM </a:t>
            </a:r>
            <a:endParaRPr lang="en-US" sz="2400" b="1" dirty="0"/>
          </a:p>
        </p:txBody>
      </p:sp>
      <p:sp>
        <p:nvSpPr>
          <p:cNvPr id="38" name="Text Box 9"/>
          <p:cNvSpPr txBox="1">
            <a:spLocks noChangeArrowheads="1"/>
          </p:cNvSpPr>
          <p:nvPr/>
        </p:nvSpPr>
        <p:spPr bwMode="auto">
          <a:xfrm>
            <a:off x="5029200" y="5791200"/>
            <a:ext cx="41148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1" dirty="0" smtClean="0">
                <a:cs typeface="+mn-cs"/>
              </a:rPr>
              <a:t>Short </a:t>
            </a:r>
            <a:r>
              <a:rPr lang="en-US" sz="2400" b="1" dirty="0">
                <a:cs typeface="+mn-cs"/>
              </a:rPr>
              <a:t>lived/</a:t>
            </a:r>
            <a:r>
              <a:rPr lang="en-US" sz="2400" b="1" dirty="0" smtClean="0">
                <a:cs typeface="+mn-cs"/>
              </a:rPr>
              <a:t>Transient regions</a:t>
            </a:r>
          </a:p>
          <a:p>
            <a:pPr>
              <a:defRPr/>
            </a:pPr>
            <a:r>
              <a:rPr lang="en-US" sz="2400" b="1" dirty="0" smtClean="0">
                <a:cs typeface="+mn-cs"/>
              </a:rPr>
              <a:t> </a:t>
            </a:r>
            <a:r>
              <a:rPr lang="en-US" sz="2400" b="1" dirty="0">
                <a:cs typeface="+mn-cs"/>
              </a:rPr>
              <a:t>(shocks</a:t>
            </a:r>
            <a:r>
              <a:rPr lang="en-US" sz="2400" b="1" dirty="0" smtClean="0">
                <a:cs typeface="+mn-cs"/>
              </a:rPr>
              <a:t>, </a:t>
            </a:r>
            <a:r>
              <a:rPr lang="en-US" sz="2400" b="1" dirty="0">
                <a:cs typeface="+mn-cs"/>
              </a:rPr>
              <a:t>shears, turbulence) </a:t>
            </a:r>
            <a:endParaRPr lang="en-US" sz="2400" b="1" baseline="-250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00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2" descr="greenb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23888"/>
            <a:ext cx="3886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ext Box 3"/>
          <p:cNvSpPr txBox="1">
            <a:spLocks noChangeArrowheads="1"/>
          </p:cNvSpPr>
          <p:nvPr/>
        </p:nvSpPr>
        <p:spPr bwMode="auto">
          <a:xfrm>
            <a:off x="228600" y="762000"/>
            <a:ext cx="33650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>
                <a:cs typeface="+mn-cs"/>
              </a:rPr>
              <a:t>Ionization: FUV, X-ray, C.R.</a:t>
            </a:r>
          </a:p>
          <a:p>
            <a:pPr>
              <a:defRPr/>
            </a:pPr>
            <a:r>
              <a:rPr lang="en-US" sz="1800" b="1" dirty="0">
                <a:cs typeface="+mn-cs"/>
              </a:rPr>
              <a:t>Heating: P.E., C.R.,  </a:t>
            </a:r>
            <a:r>
              <a:rPr lang="en-US" sz="1800" b="1" dirty="0" smtClean="0">
                <a:cs typeface="+mn-cs"/>
              </a:rPr>
              <a:t>X</a:t>
            </a:r>
            <a:r>
              <a:rPr lang="en-US" sz="1800" b="1" dirty="0">
                <a:cs typeface="+mn-cs"/>
              </a:rPr>
              <a:t>-ray/EUV</a:t>
            </a:r>
          </a:p>
          <a:p>
            <a:pPr>
              <a:defRPr/>
            </a:pPr>
            <a:r>
              <a:rPr lang="en-US" sz="1800" b="1" dirty="0">
                <a:cs typeface="+mn-cs"/>
              </a:rPr>
              <a:t>Cooling: [CII], [OI], </a:t>
            </a:r>
            <a:r>
              <a:rPr lang="en-US" sz="1800" b="1" dirty="0" err="1">
                <a:cs typeface="+mn-cs"/>
              </a:rPr>
              <a:t>Ly</a:t>
            </a:r>
            <a:r>
              <a:rPr lang="en-US" sz="1800" b="1" dirty="0" err="1">
                <a:latin typeface="Symbol" charset="0"/>
                <a:cs typeface="+mn-cs"/>
              </a:rPr>
              <a:t>a</a:t>
            </a:r>
            <a:r>
              <a:rPr lang="en-US" sz="1800" b="1" dirty="0">
                <a:cs typeface="+mn-cs"/>
              </a:rPr>
              <a:t>,</a:t>
            </a:r>
          </a:p>
          <a:p>
            <a:pPr>
              <a:defRPr/>
            </a:pPr>
            <a:r>
              <a:rPr lang="en-US" sz="1800" b="1" dirty="0">
                <a:cs typeface="+mn-cs"/>
              </a:rPr>
              <a:t>               e</a:t>
            </a:r>
            <a:r>
              <a:rPr lang="en-US" sz="1800" b="1" baseline="30000" dirty="0">
                <a:cs typeface="+mn-cs"/>
              </a:rPr>
              <a:t>-</a:t>
            </a:r>
            <a:r>
              <a:rPr lang="en-US" sz="1800" b="1" dirty="0">
                <a:cs typeface="+mn-cs"/>
              </a:rPr>
              <a:t> recombination</a:t>
            </a:r>
          </a:p>
        </p:txBody>
      </p:sp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838200" y="2133600"/>
            <a:ext cx="13716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 dirty="0" err="1">
                <a:cs typeface="+mn-cs"/>
              </a:rPr>
              <a:t>n</a:t>
            </a:r>
            <a:r>
              <a:rPr lang="en-US" sz="2400" b="1" dirty="0" err="1">
                <a:latin typeface="Symbol" charset="0"/>
                <a:cs typeface="+mn-cs"/>
              </a:rPr>
              <a:t>G</a:t>
            </a:r>
            <a:r>
              <a:rPr lang="en-US" sz="2400" b="1" dirty="0">
                <a:cs typeface="+mn-cs"/>
              </a:rPr>
              <a:t> = n</a:t>
            </a:r>
            <a:r>
              <a:rPr lang="en-US" sz="2400" b="1" baseline="30000" dirty="0">
                <a:cs typeface="+mn-cs"/>
              </a:rPr>
              <a:t>2</a:t>
            </a:r>
            <a:r>
              <a:rPr lang="en-US" sz="2400" b="1" dirty="0">
                <a:latin typeface="Symbol" charset="0"/>
                <a:cs typeface="+mn-cs"/>
              </a:rPr>
              <a:t>L</a:t>
            </a:r>
          </a:p>
          <a:p>
            <a:pPr>
              <a:defRPr/>
            </a:pPr>
            <a:endParaRPr lang="en-US" sz="2400" b="1" dirty="0">
              <a:cs typeface="+mn-cs"/>
            </a:endParaRPr>
          </a:p>
          <a:p>
            <a:pPr>
              <a:defRPr/>
            </a:pPr>
            <a:r>
              <a:rPr lang="en-US" sz="2400" b="1" dirty="0">
                <a:cs typeface="+mn-cs"/>
              </a:rPr>
              <a:t>      T </a:t>
            </a:r>
          </a:p>
        </p:txBody>
      </p:sp>
      <p:sp>
        <p:nvSpPr>
          <p:cNvPr id="90117" name="Line 5"/>
          <p:cNvSpPr>
            <a:spLocks noChangeShapeType="1"/>
          </p:cNvSpPr>
          <p:nvPr/>
        </p:nvSpPr>
        <p:spPr bwMode="auto">
          <a:xfrm>
            <a:off x="1447800" y="2590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0118" name="Text Box 6"/>
          <p:cNvSpPr txBox="1">
            <a:spLocks noChangeArrowheads="1"/>
          </p:cNvSpPr>
          <p:nvPr/>
        </p:nvSpPr>
        <p:spPr bwMode="auto">
          <a:xfrm rot="16200000">
            <a:off x="3489325" y="1143000"/>
            <a:ext cx="60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= </a:t>
            </a:r>
            <a:r>
              <a:rPr lang="en-US" b="1" dirty="0" err="1">
                <a:solidFill>
                  <a:schemeClr val="bg1"/>
                </a:solidFill>
                <a:cs typeface="+mn-cs"/>
              </a:rPr>
              <a:t>nT</a:t>
            </a:r>
            <a:endParaRPr lang="en-US" b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90119" name="Text Box 7"/>
          <p:cNvSpPr txBox="1">
            <a:spLocks noChangeArrowheads="1"/>
          </p:cNvSpPr>
          <p:nvPr/>
        </p:nvSpPr>
        <p:spPr bwMode="auto">
          <a:xfrm>
            <a:off x="3585376" y="5638800"/>
            <a:ext cx="19772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+mn-cs"/>
              </a:rPr>
              <a:t>Wolfire</a:t>
            </a:r>
            <a:r>
              <a:rPr lang="en-US" b="1" dirty="0">
                <a:cs typeface="+mn-cs"/>
              </a:rPr>
              <a:t> </a:t>
            </a:r>
            <a:r>
              <a:rPr lang="en-US" b="1" dirty="0" smtClean="0">
                <a:cs typeface="+mn-cs"/>
              </a:rPr>
              <a:t>et al.  </a:t>
            </a:r>
            <a:r>
              <a:rPr lang="en-US" b="1" dirty="0">
                <a:cs typeface="+mn-cs"/>
              </a:rPr>
              <a:t>(2003)</a:t>
            </a:r>
          </a:p>
        </p:txBody>
      </p:sp>
      <p:sp>
        <p:nvSpPr>
          <p:cNvPr id="90120" name="Line 8"/>
          <p:cNvSpPr>
            <a:spLocks noChangeShapeType="1"/>
          </p:cNvSpPr>
          <p:nvPr/>
        </p:nvSpPr>
        <p:spPr bwMode="auto">
          <a:xfrm>
            <a:off x="4267200" y="1752600"/>
            <a:ext cx="27432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0121" name="Text Box 9"/>
          <p:cNvSpPr txBox="1">
            <a:spLocks noChangeArrowheads="1"/>
          </p:cNvSpPr>
          <p:nvPr/>
        </p:nvSpPr>
        <p:spPr bwMode="auto">
          <a:xfrm>
            <a:off x="4762500" y="1112838"/>
            <a:ext cx="6858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cs typeface="+mn-cs"/>
              </a:rPr>
              <a:t>WNM                stable</a:t>
            </a:r>
          </a:p>
        </p:txBody>
      </p:sp>
      <p:sp>
        <p:nvSpPr>
          <p:cNvPr id="90122" name="Rectangle 10"/>
          <p:cNvSpPr>
            <a:spLocks noChangeArrowheads="1"/>
          </p:cNvSpPr>
          <p:nvPr/>
        </p:nvSpPr>
        <p:spPr bwMode="auto">
          <a:xfrm>
            <a:off x="5876925" y="1371600"/>
            <a:ext cx="633413" cy="738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cs typeface="+mn-cs"/>
              </a:rPr>
              <a:t>CNM</a:t>
            </a:r>
          </a:p>
          <a:p>
            <a:pPr>
              <a:defRPr/>
            </a:pPr>
            <a:endParaRPr lang="en-US" sz="1400" b="1" dirty="0">
              <a:solidFill>
                <a:schemeClr val="bg1"/>
              </a:solidFill>
              <a:cs typeface="+mn-cs"/>
            </a:endParaRPr>
          </a:p>
          <a:p>
            <a:pPr>
              <a:defRPr/>
            </a:pPr>
            <a:r>
              <a:rPr lang="en-US" sz="1400" b="1" dirty="0">
                <a:solidFill>
                  <a:schemeClr val="bg1"/>
                </a:solidFill>
                <a:cs typeface="+mn-cs"/>
              </a:rPr>
              <a:t>stable</a:t>
            </a:r>
          </a:p>
        </p:txBody>
      </p:sp>
      <p:sp>
        <p:nvSpPr>
          <p:cNvPr id="90123" name="Rectangle 11"/>
          <p:cNvSpPr>
            <a:spLocks noChangeArrowheads="1"/>
          </p:cNvSpPr>
          <p:nvPr/>
        </p:nvSpPr>
        <p:spPr bwMode="auto">
          <a:xfrm>
            <a:off x="5105400" y="1828800"/>
            <a:ext cx="1066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 dirty="0">
                <a:solidFill>
                  <a:schemeClr val="hlink"/>
                </a:solidFill>
                <a:cs typeface="+mn-cs"/>
              </a:rPr>
              <a:t>unstable</a:t>
            </a:r>
          </a:p>
        </p:txBody>
      </p:sp>
      <p:sp>
        <p:nvSpPr>
          <p:cNvPr id="90124" name="Line 12"/>
          <p:cNvSpPr>
            <a:spLocks noChangeShapeType="1"/>
          </p:cNvSpPr>
          <p:nvPr/>
        </p:nvSpPr>
        <p:spPr bwMode="auto">
          <a:xfrm>
            <a:off x="5105400" y="1616075"/>
            <a:ext cx="0" cy="1365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0125" name="Line 13"/>
          <p:cNvSpPr>
            <a:spLocks noChangeShapeType="1"/>
          </p:cNvSpPr>
          <p:nvPr/>
        </p:nvSpPr>
        <p:spPr bwMode="auto">
          <a:xfrm>
            <a:off x="6178550" y="1600200"/>
            <a:ext cx="0" cy="1365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0126" name="Line 14"/>
          <p:cNvSpPr>
            <a:spLocks noChangeShapeType="1"/>
          </p:cNvSpPr>
          <p:nvPr/>
        </p:nvSpPr>
        <p:spPr bwMode="auto">
          <a:xfrm>
            <a:off x="5486400" y="1768475"/>
            <a:ext cx="0" cy="136525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0127" name="Rectangle 15"/>
          <p:cNvSpPr>
            <a:spLocks noChangeArrowheads="1"/>
          </p:cNvSpPr>
          <p:nvPr/>
        </p:nvSpPr>
        <p:spPr bwMode="auto">
          <a:xfrm>
            <a:off x="762000" y="3429000"/>
            <a:ext cx="2727325" cy="174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800" b="1" dirty="0">
                <a:cs typeface="+mn-cs"/>
              </a:rPr>
              <a:t>T = 7860  n = 0.35 cm</a:t>
            </a:r>
            <a:r>
              <a:rPr lang="en-US" sz="1800" b="1" baseline="30000" dirty="0">
                <a:cs typeface="+mn-cs"/>
              </a:rPr>
              <a:t>-3</a:t>
            </a:r>
            <a:r>
              <a:rPr lang="en-US" sz="1800" b="1" dirty="0">
                <a:cs typeface="+mn-cs"/>
              </a:rPr>
              <a:t>    WNM</a:t>
            </a:r>
          </a:p>
          <a:p>
            <a:pPr>
              <a:spcBef>
                <a:spcPct val="50000"/>
              </a:spcBef>
              <a:defRPr/>
            </a:pPr>
            <a:endParaRPr lang="en-US" sz="1800" b="1" dirty="0">
              <a:cs typeface="+mn-cs"/>
            </a:endParaRPr>
          </a:p>
          <a:p>
            <a:pPr>
              <a:spcBef>
                <a:spcPct val="50000"/>
              </a:spcBef>
              <a:defRPr/>
            </a:pPr>
            <a:r>
              <a:rPr lang="en-US" sz="1800" b="1" dirty="0">
                <a:cs typeface="+mn-cs"/>
              </a:rPr>
              <a:t>T = 85      n = 33  cm</a:t>
            </a:r>
            <a:r>
              <a:rPr lang="en-US" sz="1800" b="1" baseline="30000" dirty="0">
                <a:cs typeface="+mn-cs"/>
              </a:rPr>
              <a:t>-3</a:t>
            </a:r>
            <a:r>
              <a:rPr lang="en-US" sz="1800" b="1" dirty="0">
                <a:cs typeface="+mn-cs"/>
              </a:rPr>
              <a:t>       CNM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81400" y="147935"/>
            <a:ext cx="3946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Diffuse Gas Heating/Cooling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74038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greenb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620713"/>
            <a:ext cx="38862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990600" y="3144838"/>
            <a:ext cx="247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 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 rot="16200000">
            <a:off x="3489325" y="1143000"/>
            <a:ext cx="60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= </a:t>
            </a:r>
            <a:r>
              <a:rPr lang="en-US" b="1" dirty="0" err="1">
                <a:solidFill>
                  <a:schemeClr val="bg1"/>
                </a:solidFill>
                <a:cs typeface="+mn-cs"/>
              </a:rPr>
              <a:t>nT</a:t>
            </a:r>
            <a:endParaRPr lang="en-US" b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4267200" y="1757363"/>
            <a:ext cx="27432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5105400" y="1616075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5105400" y="1006475"/>
            <a:ext cx="0" cy="40989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6248400" y="990600"/>
            <a:ext cx="0" cy="40989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6172200" y="3429000"/>
            <a:ext cx="59055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bg1"/>
                </a:solidFill>
                <a:cs typeface="+mn-cs"/>
              </a:rPr>
              <a:t>158 </a:t>
            </a:r>
            <a:r>
              <a:rPr lang="en-US" sz="1000" b="1" dirty="0">
                <a:solidFill>
                  <a:schemeClr val="bg1"/>
                </a:solidFill>
                <a:latin typeface="Symbol" charset="0"/>
                <a:cs typeface="+mn-cs"/>
              </a:rPr>
              <a:t>m</a:t>
            </a:r>
            <a:r>
              <a:rPr lang="en-US" sz="1000" b="1" dirty="0">
                <a:solidFill>
                  <a:schemeClr val="bg1"/>
                </a:solidFill>
                <a:cs typeface="+mn-cs"/>
              </a:rPr>
              <a:t>m</a:t>
            </a:r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5943600" y="3733800"/>
            <a:ext cx="52546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bg1"/>
                </a:solidFill>
                <a:cs typeface="+mn-cs"/>
              </a:rPr>
              <a:t>63 </a:t>
            </a:r>
            <a:r>
              <a:rPr lang="en-US" sz="1000" b="1" dirty="0">
                <a:solidFill>
                  <a:schemeClr val="bg1"/>
                </a:solidFill>
                <a:latin typeface="Symbol" charset="0"/>
                <a:cs typeface="+mn-cs"/>
              </a:rPr>
              <a:t>m</a:t>
            </a:r>
            <a:r>
              <a:rPr lang="en-US" sz="1000" b="1" dirty="0">
                <a:solidFill>
                  <a:schemeClr val="bg1"/>
                </a:solidFill>
                <a:cs typeface="+mn-cs"/>
              </a:rPr>
              <a:t>m</a:t>
            </a:r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4419600" y="3352800"/>
            <a:ext cx="12573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bg1"/>
                </a:solidFill>
                <a:cs typeface="+mn-cs"/>
              </a:rPr>
              <a:t>Grain photoelectric</a:t>
            </a:r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152400" y="1730375"/>
            <a:ext cx="326231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C II Cooling/H (CNM)  &gt; </a:t>
            </a:r>
          </a:p>
          <a:p>
            <a:pPr>
              <a:defRPr/>
            </a:pPr>
            <a:r>
              <a:rPr lang="en-US" sz="2000" b="1" dirty="0">
                <a:cs typeface="+mn-cs"/>
              </a:rPr>
              <a:t>    10 CII Cooling/H (WNM)</a:t>
            </a:r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5995988" y="1670050"/>
            <a:ext cx="1295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>
            <a:off x="4159250" y="1836738"/>
            <a:ext cx="1295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203" name="Text Box 19"/>
          <p:cNvSpPr txBox="1">
            <a:spLocks noChangeArrowheads="1"/>
          </p:cNvSpPr>
          <p:nvPr/>
        </p:nvSpPr>
        <p:spPr bwMode="auto">
          <a:xfrm>
            <a:off x="4267200" y="1836738"/>
            <a:ext cx="652463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solidFill>
                  <a:schemeClr val="hlink"/>
                </a:solidFill>
                <a:cs typeface="+mn-cs"/>
              </a:rPr>
              <a:t>Pmin</a:t>
            </a:r>
          </a:p>
        </p:txBody>
      </p:sp>
      <p:sp>
        <p:nvSpPr>
          <p:cNvPr id="93204" name="Rectangle 20"/>
          <p:cNvSpPr>
            <a:spLocks noChangeArrowheads="1"/>
          </p:cNvSpPr>
          <p:nvPr/>
        </p:nvSpPr>
        <p:spPr bwMode="auto">
          <a:xfrm>
            <a:off x="6362700" y="1670050"/>
            <a:ext cx="6858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hlink"/>
                </a:solidFill>
                <a:cs typeface="+mn-cs"/>
              </a:rPr>
              <a:t>Pmax</a:t>
            </a:r>
            <a:endParaRPr lang="en-US" b="1" dirty="0">
              <a:solidFill>
                <a:schemeClr val="hlink"/>
              </a:solidFill>
              <a:cs typeface="+mn-cs"/>
            </a:endParaRPr>
          </a:p>
        </p:txBody>
      </p:sp>
      <p:sp>
        <p:nvSpPr>
          <p:cNvPr id="21521" name="TextBox 1"/>
          <p:cNvSpPr txBox="1">
            <a:spLocks noChangeArrowheads="1"/>
          </p:cNvSpPr>
          <p:nvPr/>
        </p:nvSpPr>
        <p:spPr bwMode="auto">
          <a:xfrm>
            <a:off x="609600" y="2514600"/>
            <a:ext cx="1570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** Note ** </a:t>
            </a:r>
          </a:p>
        </p:txBody>
      </p:sp>
      <p:sp>
        <p:nvSpPr>
          <p:cNvPr id="21522" name="TextBox 2"/>
          <p:cNvSpPr txBox="1">
            <a:spLocks noChangeArrowheads="1"/>
          </p:cNvSpPr>
          <p:nvPr/>
        </p:nvSpPr>
        <p:spPr bwMode="auto">
          <a:xfrm>
            <a:off x="168275" y="2895600"/>
            <a:ext cx="33337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CNM in Thermal Balance:</a:t>
            </a:r>
          </a:p>
          <a:p>
            <a:r>
              <a:rPr lang="en-US" sz="2000" b="1"/>
              <a:t>[CII] measures the total </a:t>
            </a:r>
          </a:p>
          <a:p>
            <a:r>
              <a:rPr lang="en-US" sz="2000" b="1"/>
              <a:t>energy dumped into the  gas.</a:t>
            </a:r>
          </a:p>
        </p:txBody>
      </p:sp>
      <p:sp>
        <p:nvSpPr>
          <p:cNvPr id="21523" name="TextBox 3"/>
          <p:cNvSpPr txBox="1">
            <a:spLocks noChangeArrowheads="1"/>
          </p:cNvSpPr>
          <p:nvPr/>
        </p:nvSpPr>
        <p:spPr bwMode="auto">
          <a:xfrm>
            <a:off x="457200" y="4386263"/>
            <a:ext cx="29337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Heating Rate = </a:t>
            </a:r>
            <a:r>
              <a:rPr lang="en-US" sz="2400" b="1" dirty="0" err="1"/>
              <a:t>const</a:t>
            </a:r>
            <a:endParaRPr lang="en-US" sz="2400" b="1" dirty="0"/>
          </a:p>
          <a:p>
            <a:r>
              <a:rPr lang="en-US" sz="2400" b="1" dirty="0"/>
              <a:t>n </a:t>
            </a:r>
          </a:p>
          <a:p>
            <a:r>
              <a:rPr lang="en-US" sz="2400" b="1" dirty="0"/>
              <a:t>Z</a:t>
            </a:r>
          </a:p>
          <a:p>
            <a:r>
              <a:rPr lang="en-US" sz="2400" b="1" dirty="0"/>
              <a:t>T </a:t>
            </a:r>
          </a:p>
          <a:p>
            <a:r>
              <a:rPr lang="en-US" sz="2400" b="1" dirty="0"/>
              <a:t>[CII] = </a:t>
            </a:r>
            <a:r>
              <a:rPr lang="en-US" sz="2400" b="1" dirty="0" err="1"/>
              <a:t>const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990600" y="4876800"/>
            <a:ext cx="0" cy="381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143000" y="5181600"/>
            <a:ext cx="0" cy="381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1371600" y="5497513"/>
            <a:ext cx="0" cy="3698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585376" y="5638800"/>
            <a:ext cx="19772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+mn-cs"/>
              </a:rPr>
              <a:t>Wolfire</a:t>
            </a:r>
            <a:r>
              <a:rPr lang="en-US" b="1" dirty="0">
                <a:cs typeface="+mn-cs"/>
              </a:rPr>
              <a:t> </a:t>
            </a:r>
            <a:r>
              <a:rPr lang="en-US" b="1" dirty="0" smtClean="0">
                <a:cs typeface="+mn-cs"/>
              </a:rPr>
              <a:t>et al.  </a:t>
            </a:r>
            <a:r>
              <a:rPr lang="en-US" b="1" dirty="0">
                <a:cs typeface="+mn-cs"/>
              </a:rPr>
              <a:t>(2003)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81400" y="147935"/>
            <a:ext cx="3946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Diffuse Gas Heating/Cooling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50118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mbP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09600"/>
            <a:ext cx="3886204" cy="5029200"/>
          </a:xfrm>
          <a:prstGeom prst="rect">
            <a:avLst/>
          </a:prstGeom>
        </p:spPr>
      </p:pic>
      <p:sp>
        <p:nvSpPr>
          <p:cNvPr id="93187" name="Text Box 3"/>
          <p:cNvSpPr txBox="1">
            <a:spLocks noChangeArrowheads="1"/>
          </p:cNvSpPr>
          <p:nvPr/>
        </p:nvSpPr>
        <p:spPr bwMode="auto">
          <a:xfrm>
            <a:off x="990600" y="3144838"/>
            <a:ext cx="247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cs typeface="+mn-cs"/>
              </a:rPr>
              <a:t> </a:t>
            </a:r>
          </a:p>
        </p:txBody>
      </p:sp>
      <p:sp>
        <p:nvSpPr>
          <p:cNvPr id="93188" name="Text Box 4"/>
          <p:cNvSpPr txBox="1">
            <a:spLocks noChangeArrowheads="1"/>
          </p:cNvSpPr>
          <p:nvPr/>
        </p:nvSpPr>
        <p:spPr bwMode="auto">
          <a:xfrm rot="16200000">
            <a:off x="3444875" y="974726"/>
            <a:ext cx="609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bg1"/>
                </a:solidFill>
                <a:cs typeface="+mn-cs"/>
              </a:rPr>
              <a:t>= </a:t>
            </a:r>
            <a:r>
              <a:rPr lang="en-US" b="1" dirty="0" err="1">
                <a:solidFill>
                  <a:schemeClr val="bg1"/>
                </a:solidFill>
                <a:cs typeface="+mn-cs"/>
              </a:rPr>
              <a:t>nT</a:t>
            </a:r>
            <a:endParaRPr lang="en-US" b="1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93190" name="Line 6"/>
          <p:cNvSpPr>
            <a:spLocks noChangeShapeType="1"/>
          </p:cNvSpPr>
          <p:nvPr/>
        </p:nvSpPr>
        <p:spPr bwMode="auto">
          <a:xfrm>
            <a:off x="4267200" y="1447800"/>
            <a:ext cx="27432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1" name="Line 7"/>
          <p:cNvSpPr>
            <a:spLocks noChangeShapeType="1"/>
          </p:cNvSpPr>
          <p:nvPr/>
        </p:nvSpPr>
        <p:spPr bwMode="auto">
          <a:xfrm>
            <a:off x="5105400" y="1616075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5105400" y="1006475"/>
            <a:ext cx="0" cy="40989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6400800" y="990600"/>
            <a:ext cx="0" cy="40989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194" name="Text Box 10"/>
          <p:cNvSpPr txBox="1">
            <a:spLocks noChangeArrowheads="1"/>
          </p:cNvSpPr>
          <p:nvPr/>
        </p:nvSpPr>
        <p:spPr bwMode="auto">
          <a:xfrm>
            <a:off x="6343650" y="3505200"/>
            <a:ext cx="59055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bg1"/>
                </a:solidFill>
                <a:cs typeface="+mn-cs"/>
              </a:rPr>
              <a:t>158 </a:t>
            </a:r>
            <a:r>
              <a:rPr lang="en-US" sz="1000" b="1" dirty="0">
                <a:solidFill>
                  <a:schemeClr val="bg1"/>
                </a:solidFill>
                <a:latin typeface="Symbol" charset="0"/>
                <a:cs typeface="+mn-cs"/>
              </a:rPr>
              <a:t>m</a:t>
            </a:r>
            <a:r>
              <a:rPr lang="en-US" sz="1000" b="1" dirty="0">
                <a:solidFill>
                  <a:schemeClr val="bg1"/>
                </a:solidFill>
                <a:cs typeface="+mn-cs"/>
              </a:rPr>
              <a:t>m</a:t>
            </a:r>
          </a:p>
        </p:txBody>
      </p:sp>
      <p:sp>
        <p:nvSpPr>
          <p:cNvPr id="93195" name="Rectangle 11"/>
          <p:cNvSpPr>
            <a:spLocks noChangeArrowheads="1"/>
          </p:cNvSpPr>
          <p:nvPr/>
        </p:nvSpPr>
        <p:spPr bwMode="auto">
          <a:xfrm>
            <a:off x="5638800" y="3733800"/>
            <a:ext cx="52546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bg1"/>
                </a:solidFill>
                <a:cs typeface="+mn-cs"/>
              </a:rPr>
              <a:t>63 </a:t>
            </a:r>
            <a:r>
              <a:rPr lang="en-US" sz="1000" b="1" dirty="0">
                <a:solidFill>
                  <a:schemeClr val="bg1"/>
                </a:solidFill>
                <a:latin typeface="Symbol" charset="0"/>
                <a:cs typeface="+mn-cs"/>
              </a:rPr>
              <a:t>m</a:t>
            </a:r>
            <a:r>
              <a:rPr lang="en-US" sz="1000" b="1" dirty="0">
                <a:solidFill>
                  <a:schemeClr val="bg1"/>
                </a:solidFill>
                <a:cs typeface="+mn-cs"/>
              </a:rPr>
              <a:t>m</a:t>
            </a:r>
          </a:p>
        </p:txBody>
      </p:sp>
      <p:sp>
        <p:nvSpPr>
          <p:cNvPr id="93196" name="Rectangle 12"/>
          <p:cNvSpPr>
            <a:spLocks noChangeArrowheads="1"/>
          </p:cNvSpPr>
          <p:nvPr/>
        </p:nvSpPr>
        <p:spPr bwMode="auto">
          <a:xfrm>
            <a:off x="4686300" y="3276600"/>
            <a:ext cx="125730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bg1"/>
                </a:solidFill>
                <a:cs typeface="+mn-cs"/>
              </a:rPr>
              <a:t>Grain photoelectric</a:t>
            </a:r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152400" y="1730375"/>
            <a:ext cx="326231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cs typeface="+mn-cs"/>
              </a:rPr>
              <a:t>C II Cooling/H (CNM)  &gt; </a:t>
            </a:r>
          </a:p>
          <a:p>
            <a:pPr>
              <a:defRPr/>
            </a:pPr>
            <a:r>
              <a:rPr lang="en-US" sz="2000" b="1" dirty="0">
                <a:cs typeface="+mn-cs"/>
              </a:rPr>
              <a:t>    10 CII Cooling/H (WNM)</a:t>
            </a:r>
          </a:p>
        </p:txBody>
      </p:sp>
      <p:sp>
        <p:nvSpPr>
          <p:cNvPr id="93201" name="Line 17"/>
          <p:cNvSpPr>
            <a:spLocks noChangeShapeType="1"/>
          </p:cNvSpPr>
          <p:nvPr/>
        </p:nvSpPr>
        <p:spPr bwMode="auto">
          <a:xfrm>
            <a:off x="5995988" y="1295400"/>
            <a:ext cx="1295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202" name="Line 18"/>
          <p:cNvSpPr>
            <a:spLocks noChangeShapeType="1"/>
          </p:cNvSpPr>
          <p:nvPr/>
        </p:nvSpPr>
        <p:spPr bwMode="auto">
          <a:xfrm>
            <a:off x="4159250" y="1600200"/>
            <a:ext cx="1295400" cy="0"/>
          </a:xfrm>
          <a:prstGeom prst="line">
            <a:avLst/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93203" name="Text Box 19"/>
          <p:cNvSpPr txBox="1">
            <a:spLocks noChangeArrowheads="1"/>
          </p:cNvSpPr>
          <p:nvPr/>
        </p:nvSpPr>
        <p:spPr bwMode="auto">
          <a:xfrm>
            <a:off x="4148137" y="1524000"/>
            <a:ext cx="652463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hlink"/>
                </a:solidFill>
                <a:cs typeface="+mn-cs"/>
              </a:rPr>
              <a:t>Pmin</a:t>
            </a:r>
            <a:endParaRPr lang="en-US" b="1" dirty="0">
              <a:solidFill>
                <a:schemeClr val="hlink"/>
              </a:solidFill>
              <a:cs typeface="+mn-cs"/>
            </a:endParaRPr>
          </a:p>
        </p:txBody>
      </p:sp>
      <p:sp>
        <p:nvSpPr>
          <p:cNvPr id="93204" name="Rectangle 20"/>
          <p:cNvSpPr>
            <a:spLocks noChangeArrowheads="1"/>
          </p:cNvSpPr>
          <p:nvPr/>
        </p:nvSpPr>
        <p:spPr bwMode="auto">
          <a:xfrm>
            <a:off x="6362700" y="1338262"/>
            <a:ext cx="685800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err="1">
                <a:solidFill>
                  <a:schemeClr val="hlink"/>
                </a:solidFill>
                <a:cs typeface="+mn-cs"/>
              </a:rPr>
              <a:t>Pmax</a:t>
            </a:r>
            <a:endParaRPr lang="en-US" b="1" dirty="0">
              <a:solidFill>
                <a:schemeClr val="hlink"/>
              </a:solidFill>
              <a:cs typeface="+mn-cs"/>
            </a:endParaRPr>
          </a:p>
        </p:txBody>
      </p:sp>
      <p:sp>
        <p:nvSpPr>
          <p:cNvPr id="21521" name="TextBox 1"/>
          <p:cNvSpPr txBox="1">
            <a:spLocks noChangeArrowheads="1"/>
          </p:cNvSpPr>
          <p:nvPr/>
        </p:nvSpPr>
        <p:spPr bwMode="auto">
          <a:xfrm>
            <a:off x="609600" y="2514600"/>
            <a:ext cx="1570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** Note ** </a:t>
            </a:r>
          </a:p>
        </p:txBody>
      </p:sp>
      <p:sp>
        <p:nvSpPr>
          <p:cNvPr id="21522" name="TextBox 2"/>
          <p:cNvSpPr txBox="1">
            <a:spLocks noChangeArrowheads="1"/>
          </p:cNvSpPr>
          <p:nvPr/>
        </p:nvSpPr>
        <p:spPr bwMode="auto">
          <a:xfrm>
            <a:off x="168275" y="2895600"/>
            <a:ext cx="33337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CNM in Thermal Balance:</a:t>
            </a:r>
          </a:p>
          <a:p>
            <a:r>
              <a:rPr lang="en-US" sz="2000" b="1"/>
              <a:t>[CII] measures the total </a:t>
            </a:r>
          </a:p>
          <a:p>
            <a:r>
              <a:rPr lang="en-US" sz="2000" b="1"/>
              <a:t>energy dumped into the  gas.</a:t>
            </a:r>
          </a:p>
        </p:txBody>
      </p:sp>
      <p:sp>
        <p:nvSpPr>
          <p:cNvPr id="21523" name="TextBox 3"/>
          <p:cNvSpPr txBox="1">
            <a:spLocks noChangeArrowheads="1"/>
          </p:cNvSpPr>
          <p:nvPr/>
        </p:nvSpPr>
        <p:spPr bwMode="auto">
          <a:xfrm>
            <a:off x="457200" y="4386263"/>
            <a:ext cx="29337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Heating Rate = </a:t>
            </a:r>
            <a:r>
              <a:rPr lang="en-US" sz="2400" b="1" dirty="0" err="1"/>
              <a:t>const</a:t>
            </a:r>
            <a:endParaRPr lang="en-US" sz="2400" b="1" dirty="0"/>
          </a:p>
          <a:p>
            <a:r>
              <a:rPr lang="en-US" sz="2400" b="1" dirty="0"/>
              <a:t>n </a:t>
            </a:r>
          </a:p>
          <a:p>
            <a:r>
              <a:rPr lang="en-US" sz="2400" b="1" dirty="0"/>
              <a:t>Z</a:t>
            </a:r>
          </a:p>
          <a:p>
            <a:r>
              <a:rPr lang="en-US" sz="2400" b="1" dirty="0"/>
              <a:t>T </a:t>
            </a:r>
          </a:p>
          <a:p>
            <a:r>
              <a:rPr lang="en-US" sz="2400" b="1" dirty="0"/>
              <a:t>[CII] = </a:t>
            </a:r>
            <a:r>
              <a:rPr lang="en-US" sz="2400" b="1" dirty="0" err="1"/>
              <a:t>const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990600" y="4876800"/>
            <a:ext cx="0" cy="381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Arrow Connector 23"/>
          <p:cNvCxnSpPr/>
          <p:nvPr/>
        </p:nvCxnSpPr>
        <p:spPr bwMode="auto">
          <a:xfrm>
            <a:off x="1143000" y="5181600"/>
            <a:ext cx="0" cy="3810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V="1">
            <a:off x="1371600" y="5497513"/>
            <a:ext cx="0" cy="36988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3585376" y="5638800"/>
            <a:ext cx="19772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 smtClean="0">
                <a:cs typeface="+mn-cs"/>
              </a:rPr>
              <a:t>Wolfire</a:t>
            </a:r>
            <a:r>
              <a:rPr lang="en-US" b="1" dirty="0">
                <a:cs typeface="+mn-cs"/>
              </a:rPr>
              <a:t> </a:t>
            </a:r>
            <a:r>
              <a:rPr lang="en-US" b="1" dirty="0" smtClean="0">
                <a:cs typeface="+mn-cs"/>
              </a:rPr>
              <a:t>et al.  </a:t>
            </a:r>
            <a:r>
              <a:rPr lang="en-US" b="1" dirty="0">
                <a:cs typeface="+mn-cs"/>
              </a:rPr>
              <a:t>(</a:t>
            </a:r>
            <a:r>
              <a:rPr lang="en-US" b="1" dirty="0" smtClean="0">
                <a:cs typeface="+mn-cs"/>
              </a:rPr>
              <a:t>2013</a:t>
            </a:r>
            <a:r>
              <a:rPr lang="en-US" b="1" dirty="0">
                <a:cs typeface="+mn-cs"/>
              </a:rPr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581400" y="147935"/>
            <a:ext cx="3946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Diffuse Gas Heating/Cooling</a:t>
            </a:r>
            <a:endParaRPr lang="en-US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8558" y="225709"/>
            <a:ext cx="20441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C.R. ionization</a:t>
            </a:r>
          </a:p>
          <a:p>
            <a:r>
              <a:rPr lang="en-US" sz="1800" b="1" dirty="0" err="1" smtClean="0"/>
              <a:t>Indriolo</a:t>
            </a:r>
            <a:r>
              <a:rPr lang="en-US" sz="1800" b="1" dirty="0" smtClean="0"/>
              <a:t> et al. 2012</a:t>
            </a:r>
            <a:endParaRPr lang="en-US" sz="1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914400"/>
            <a:ext cx="21996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sz="2000" b="1" dirty="0" smtClean="0"/>
              <a:t>Thermal Pressure</a:t>
            </a:r>
          </a:p>
          <a:p>
            <a:r>
              <a:rPr lang="en-US" sz="1800" b="1" dirty="0" smtClean="0"/>
              <a:t>Jenkins et al. 2011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3493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2"/>
          <p:cNvSpPr txBox="1">
            <a:spLocks noChangeArrowheads="1"/>
          </p:cNvSpPr>
          <p:nvPr/>
        </p:nvSpPr>
        <p:spPr bwMode="auto">
          <a:xfrm>
            <a:off x="609600" y="5835650"/>
            <a:ext cx="395492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b="1" dirty="0" err="1"/>
              <a:t>Heiles</a:t>
            </a:r>
            <a:r>
              <a:rPr lang="en-US" sz="1800" b="1" dirty="0"/>
              <a:t> &amp; </a:t>
            </a:r>
            <a:r>
              <a:rPr lang="en-US" sz="1800" b="1" dirty="0" err="1"/>
              <a:t>Troland</a:t>
            </a:r>
            <a:r>
              <a:rPr lang="en-US" sz="1800" b="1" dirty="0"/>
              <a:t> 2003, </a:t>
            </a:r>
            <a:r>
              <a:rPr lang="en-US" sz="1800" b="1" dirty="0" err="1"/>
              <a:t>ApJ</a:t>
            </a:r>
            <a:r>
              <a:rPr lang="en-US" sz="1800" b="1" dirty="0"/>
              <a:t>, 586, </a:t>
            </a:r>
            <a:r>
              <a:rPr lang="en-US" sz="1800" b="1" dirty="0" smtClean="0"/>
              <a:t>1067</a:t>
            </a:r>
          </a:p>
          <a:p>
            <a:pPr>
              <a:defRPr/>
            </a:pPr>
            <a:r>
              <a:rPr lang="en-US" sz="1800" b="1" dirty="0" smtClean="0"/>
              <a:t>Begum et al. 2010</a:t>
            </a:r>
            <a:endParaRPr lang="en-US" sz="1800" b="1" dirty="0"/>
          </a:p>
        </p:txBody>
      </p:sp>
      <p:sp>
        <p:nvSpPr>
          <p:cNvPr id="156675" name="Text Box 3"/>
          <p:cNvSpPr txBox="1">
            <a:spLocks noChangeArrowheads="1"/>
          </p:cNvSpPr>
          <p:nvPr/>
        </p:nvSpPr>
        <p:spPr bwMode="auto">
          <a:xfrm>
            <a:off x="4578350" y="500063"/>
            <a:ext cx="4263432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sz="2000" b="1" dirty="0"/>
              <a:t>50% of gas mass in unstable </a:t>
            </a:r>
            <a:r>
              <a:rPr lang="en-US" sz="2000" b="1" dirty="0" err="1"/>
              <a:t>Ts</a:t>
            </a:r>
            <a:r>
              <a:rPr lang="en-US" sz="2000" b="1" dirty="0"/>
              <a:t> ???</a:t>
            </a:r>
          </a:p>
          <a:p>
            <a:pPr>
              <a:defRPr/>
            </a:pPr>
            <a:endParaRPr lang="en-US" sz="2000" b="1" dirty="0"/>
          </a:p>
          <a:p>
            <a:pPr>
              <a:defRPr/>
            </a:pPr>
            <a:r>
              <a:rPr lang="en-US" sz="2000" b="1" dirty="0"/>
              <a:t>Locally: 60% WNM,  40%  CNM</a:t>
            </a:r>
          </a:p>
          <a:p>
            <a:pPr>
              <a:defRPr/>
            </a:pPr>
            <a:r>
              <a:rPr lang="en-US" sz="2000" dirty="0" smtClean="0"/>
              <a:t>(</a:t>
            </a:r>
            <a:r>
              <a:rPr lang="en-US" sz="2000" b="1" dirty="0" smtClean="0"/>
              <a:t>also Pineda et al. 2013</a:t>
            </a:r>
            <a:r>
              <a:rPr lang="en-US" sz="2000" dirty="0" smtClean="0"/>
              <a:t>)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b="1" dirty="0"/>
              <a:t>In plane 25% of WNM in unstable </a:t>
            </a:r>
            <a:r>
              <a:rPr lang="en-US" sz="2000" b="1" dirty="0" err="1"/>
              <a:t>Ts</a:t>
            </a:r>
            <a:endParaRPr lang="en-US" sz="2000" b="1" dirty="0"/>
          </a:p>
          <a:p>
            <a:pPr>
              <a:defRPr/>
            </a:pPr>
            <a:r>
              <a:rPr lang="en-US" sz="2000" b="1" dirty="0"/>
              <a:t>         or 15% of total mass.</a:t>
            </a: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en-US" sz="2000" b="1" dirty="0"/>
              <a:t>Out of plane dominated </a:t>
            </a:r>
          </a:p>
          <a:p>
            <a:pPr>
              <a:defRPr/>
            </a:pPr>
            <a:r>
              <a:rPr lang="en-US" sz="2000" b="1" dirty="0"/>
              <a:t>        by dynamical processes.</a:t>
            </a:r>
          </a:p>
        </p:txBody>
      </p:sp>
      <p:sp>
        <p:nvSpPr>
          <p:cNvPr id="27651" name="TextBox 1"/>
          <p:cNvSpPr txBox="1">
            <a:spLocks noChangeArrowheads="1"/>
          </p:cNvSpPr>
          <p:nvPr/>
        </p:nvSpPr>
        <p:spPr bwMode="auto">
          <a:xfrm>
            <a:off x="4572000" y="4038600"/>
            <a:ext cx="37401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In plane uncertainties large, and </a:t>
            </a:r>
          </a:p>
          <a:p>
            <a:r>
              <a:rPr lang="en-US" sz="2000" b="1"/>
              <a:t>        statistics poor:  8 in 79 out</a:t>
            </a:r>
          </a:p>
        </p:txBody>
      </p:sp>
      <p:pic>
        <p:nvPicPr>
          <p:cNvPr id="27652" name="Picture 2" descr="HeilesTrolandfig2v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357188"/>
            <a:ext cx="3925887" cy="535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extBox 1"/>
          <p:cNvSpPr txBox="1">
            <a:spLocks noChangeArrowheads="1"/>
          </p:cNvSpPr>
          <p:nvPr/>
        </p:nvSpPr>
        <p:spPr bwMode="auto">
          <a:xfrm>
            <a:off x="4802188" y="285750"/>
            <a:ext cx="36560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/>
              <a:t>WNM temperature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133603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 descr="kimfig4v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49" y="838200"/>
            <a:ext cx="3690551" cy="466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extBox 4"/>
          <p:cNvSpPr txBox="1">
            <a:spLocks noChangeArrowheads="1"/>
          </p:cNvSpPr>
          <p:nvPr/>
        </p:nvSpPr>
        <p:spPr bwMode="auto">
          <a:xfrm>
            <a:off x="781050" y="381000"/>
            <a:ext cx="3638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/>
              <a:t>Multiphase Galactic Disks</a:t>
            </a:r>
          </a:p>
        </p:txBody>
      </p:sp>
      <p:sp>
        <p:nvSpPr>
          <p:cNvPr id="20483" name="TextBox 5"/>
          <p:cNvSpPr txBox="1">
            <a:spLocks noChangeArrowheads="1"/>
          </p:cNvSpPr>
          <p:nvPr/>
        </p:nvSpPr>
        <p:spPr bwMode="auto">
          <a:xfrm>
            <a:off x="1757362" y="5486400"/>
            <a:ext cx="25860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Kim, Kim, &amp; </a:t>
            </a:r>
            <a:r>
              <a:rPr lang="en-US" b="1" dirty="0" err="1"/>
              <a:t>Ostriker</a:t>
            </a:r>
            <a:r>
              <a:rPr lang="en-US" b="1" dirty="0"/>
              <a:t> 2011</a:t>
            </a:r>
          </a:p>
        </p:txBody>
      </p:sp>
      <p:sp>
        <p:nvSpPr>
          <p:cNvPr id="20484" name="TextBox 1"/>
          <p:cNvSpPr txBox="1">
            <a:spLocks noChangeArrowheads="1"/>
          </p:cNvSpPr>
          <p:nvPr/>
        </p:nvSpPr>
        <p:spPr bwMode="auto">
          <a:xfrm>
            <a:off x="3276600" y="1828800"/>
            <a:ext cx="62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 err="1">
                <a:solidFill>
                  <a:schemeClr val="bg2"/>
                </a:solidFill>
              </a:rPr>
              <a:t>P</a:t>
            </a:r>
            <a:r>
              <a:rPr lang="en-US" sz="2000" b="1" baseline="-25000" dirty="0" err="1">
                <a:solidFill>
                  <a:schemeClr val="bg2"/>
                </a:solidFill>
              </a:rPr>
              <a:t>min</a:t>
            </a:r>
            <a:endParaRPr lang="en-US" sz="2000" b="1" baseline="-25000" dirty="0">
              <a:solidFill>
                <a:schemeClr val="bg2"/>
              </a:solidFill>
            </a:endParaRPr>
          </a:p>
        </p:txBody>
      </p:sp>
      <p:sp>
        <p:nvSpPr>
          <p:cNvPr id="20485" name="TextBox 5"/>
          <p:cNvSpPr txBox="1">
            <a:spLocks noChangeArrowheads="1"/>
          </p:cNvSpPr>
          <p:nvPr/>
        </p:nvSpPr>
        <p:spPr bwMode="auto">
          <a:xfrm>
            <a:off x="1143000" y="1295400"/>
            <a:ext cx="6588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 err="1">
                <a:solidFill>
                  <a:schemeClr val="bg2"/>
                </a:solidFill>
              </a:rPr>
              <a:t>P</a:t>
            </a:r>
            <a:r>
              <a:rPr lang="en-US" sz="2000" b="1" baseline="-25000" dirty="0" err="1">
                <a:solidFill>
                  <a:schemeClr val="bg2"/>
                </a:solidFill>
              </a:rPr>
              <a:t>max</a:t>
            </a:r>
            <a:endParaRPr lang="en-US" sz="2000" b="1" baseline="-25000" dirty="0">
              <a:solidFill>
                <a:schemeClr val="bg2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971800" y="1905000"/>
            <a:ext cx="533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" name="Straight Connector 8"/>
          <p:cNvCxnSpPr/>
          <p:nvPr/>
        </p:nvCxnSpPr>
        <p:spPr bwMode="auto">
          <a:xfrm>
            <a:off x="1905000" y="1600200"/>
            <a:ext cx="5334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20488" name="Object 7"/>
          <p:cNvGraphicFramePr>
            <a:graphicFrameLocks noChangeAspect="1"/>
          </p:cNvGraphicFramePr>
          <p:nvPr/>
        </p:nvGraphicFramePr>
        <p:xfrm>
          <a:off x="2743200" y="3200400"/>
          <a:ext cx="1473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21" name="Equation" r:id="rId4" imgW="1473200" imgH="266700" progId="Equation.3">
                  <p:embed/>
                </p:oleObj>
              </mc:Choice>
              <mc:Fallback>
                <p:oleObj name="Equation" r:id="rId4" imgW="14732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200400"/>
                        <a:ext cx="1473200" cy="26670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"/>
          <p:cNvSpPr txBox="1">
            <a:spLocks noChangeArrowheads="1"/>
          </p:cNvSpPr>
          <p:nvPr/>
        </p:nvSpPr>
        <p:spPr bwMode="auto">
          <a:xfrm>
            <a:off x="4953000" y="381000"/>
            <a:ext cx="36861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400" b="1" dirty="0"/>
              <a:t>Thermal Pressure in CNM</a:t>
            </a: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6916738" y="5029200"/>
            <a:ext cx="20748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b="1" dirty="0"/>
              <a:t>Jenkins &amp; Tripp 2011</a:t>
            </a:r>
          </a:p>
        </p:txBody>
      </p:sp>
      <p:pic>
        <p:nvPicPr>
          <p:cNvPr id="22" name="Picture 7" descr="JTfig7v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914400"/>
            <a:ext cx="4279900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5"/>
          <p:cNvSpPr txBox="1">
            <a:spLocks noChangeArrowheads="1"/>
          </p:cNvSpPr>
          <p:nvPr/>
        </p:nvSpPr>
        <p:spPr bwMode="auto">
          <a:xfrm>
            <a:off x="6389687" y="1143000"/>
            <a:ext cx="696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</a:rPr>
              <a:t>3800</a:t>
            </a: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7086600" y="1143000"/>
            <a:ext cx="0" cy="4572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50854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pj350400f1_h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990600"/>
            <a:ext cx="1857247" cy="4480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5471160"/>
            <a:ext cx="29539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Ostriker</a:t>
            </a:r>
            <a:r>
              <a:rPr lang="en-US" b="1" dirty="0" smtClean="0"/>
              <a:t>, McKee, &amp; Leroy 2010 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43200" y="381000"/>
            <a:ext cx="4382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Regulation of Thermal Pressure</a:t>
            </a:r>
            <a:endParaRPr lang="en-US" sz="2400" b="1" dirty="0"/>
          </a:p>
        </p:txBody>
      </p:sp>
      <p:sp>
        <p:nvSpPr>
          <p:cNvPr id="3" name="TextBox 2"/>
          <p:cNvSpPr txBox="1"/>
          <p:nvPr/>
        </p:nvSpPr>
        <p:spPr>
          <a:xfrm rot="16200000">
            <a:off x="5786323" y="3005222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2"/>
                </a:solidFill>
              </a:rPr>
              <a:t>Pressure</a:t>
            </a:r>
            <a:endParaRPr lang="en-US" sz="2000" b="1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81800" y="36576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chemeClr val="bg2"/>
                </a:solidFill>
              </a:rPr>
              <a:t>Density</a:t>
            </a:r>
            <a:endParaRPr lang="en-US" sz="1800" b="1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69873" y="1600200"/>
            <a:ext cx="1578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Too Warm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716746" y="4415135"/>
            <a:ext cx="137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Too Cold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85533" y="1066800"/>
            <a:ext cx="1239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Midplane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04137" y="2819400"/>
            <a:ext cx="1544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Just Right</a:t>
            </a:r>
            <a:endParaRPr lang="en-US" sz="2400" b="1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445523"/>
              </p:ext>
            </p:extLst>
          </p:nvPr>
        </p:nvGraphicFramePr>
        <p:xfrm>
          <a:off x="609600" y="1017525"/>
          <a:ext cx="2603297" cy="713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49" name="Equation" r:id="rId5" imgW="927100" imgH="254000" progId="Equation.3">
                  <p:embed/>
                </p:oleObj>
              </mc:Choice>
              <mc:Fallback>
                <p:oleObj name="Equation" r:id="rId5" imgW="9271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017525"/>
                        <a:ext cx="2603297" cy="71323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687535"/>
              </p:ext>
            </p:extLst>
          </p:nvPr>
        </p:nvGraphicFramePr>
        <p:xfrm>
          <a:off x="623409" y="2133600"/>
          <a:ext cx="3259836" cy="11338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50" name="Equation" r:id="rId7" imgW="1168400" imgH="406400" progId="Equation.3">
                  <p:embed/>
                </p:oleObj>
              </mc:Choice>
              <mc:Fallback>
                <p:oleObj name="Equation" r:id="rId7" imgW="11684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3409" y="2133600"/>
                        <a:ext cx="3259836" cy="11338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207352"/>
              </p:ext>
            </p:extLst>
          </p:nvPr>
        </p:nvGraphicFramePr>
        <p:xfrm>
          <a:off x="599429" y="3657600"/>
          <a:ext cx="3182649" cy="886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51" name="Equation" r:id="rId9" imgW="1549400" imgH="431800" progId="Equation.3">
                  <p:embed/>
                </p:oleObj>
              </mc:Choice>
              <mc:Fallback>
                <p:oleObj name="Equation" r:id="rId9" imgW="1549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9429" y="3657600"/>
                        <a:ext cx="3182649" cy="886968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3672937"/>
              </p:ext>
            </p:extLst>
          </p:nvPr>
        </p:nvGraphicFramePr>
        <p:xfrm>
          <a:off x="599429" y="5032248"/>
          <a:ext cx="3857106" cy="8778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052" name="Equation" r:id="rId11" imgW="1841500" imgH="419100" progId="Equation.3">
                  <p:embed/>
                </p:oleObj>
              </mc:Choice>
              <mc:Fallback>
                <p:oleObj name="Equation" r:id="rId11" imgW="1841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9429" y="5032248"/>
                        <a:ext cx="3857106" cy="87782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909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Blank Presentatio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37886</TotalTime>
  <Words>2002</Words>
  <Application>Microsoft Macintosh PowerPoint</Application>
  <PresentationFormat>On-screen Show (4:3)</PresentationFormat>
  <Paragraphs>461</Paragraphs>
  <Slides>28</Slides>
  <Notes>10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Blank Presentation</vt:lpstr>
      <vt:lpstr>Equation</vt:lpstr>
      <vt:lpstr>Observational and Theoretical Review of the Multiphase ISM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UMD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Stars, Cars, and PDRs</dc:title>
  <dc:creator>Mark Wolfire</dc:creator>
  <cp:lastModifiedBy>Office 2004 Test Drive User</cp:lastModifiedBy>
  <cp:revision>1226</cp:revision>
  <dcterms:created xsi:type="dcterms:W3CDTF">2000-03-03T15:06:48Z</dcterms:created>
  <dcterms:modified xsi:type="dcterms:W3CDTF">2013-07-31T15:47:08Z</dcterms:modified>
</cp:coreProperties>
</file>